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34"/>
  </p:notesMasterIdLst>
  <p:handoutMasterIdLst>
    <p:handoutMasterId r:id="rId35"/>
  </p:handoutMasterIdLst>
  <p:sldIdLst>
    <p:sldId id="680" r:id="rId2"/>
    <p:sldId id="656" r:id="rId3"/>
    <p:sldId id="685" r:id="rId4"/>
    <p:sldId id="609" r:id="rId5"/>
    <p:sldId id="664" r:id="rId6"/>
    <p:sldId id="681" r:id="rId7"/>
    <p:sldId id="687" r:id="rId8"/>
    <p:sldId id="688" r:id="rId9"/>
    <p:sldId id="661" r:id="rId10"/>
    <p:sldId id="683" r:id="rId11"/>
    <p:sldId id="684" r:id="rId12"/>
    <p:sldId id="662" r:id="rId13"/>
    <p:sldId id="563" r:id="rId14"/>
    <p:sldId id="658" r:id="rId15"/>
    <p:sldId id="669" r:id="rId16"/>
    <p:sldId id="670" r:id="rId17"/>
    <p:sldId id="571" r:id="rId18"/>
    <p:sldId id="587" r:id="rId19"/>
    <p:sldId id="666" r:id="rId20"/>
    <p:sldId id="588" r:id="rId21"/>
    <p:sldId id="667" r:id="rId22"/>
    <p:sldId id="589" r:id="rId23"/>
    <p:sldId id="671" r:id="rId24"/>
    <p:sldId id="590" r:id="rId25"/>
    <p:sldId id="623" r:id="rId26"/>
    <p:sldId id="673" r:id="rId27"/>
    <p:sldId id="674" r:id="rId28"/>
    <p:sldId id="675" r:id="rId29"/>
    <p:sldId id="678" r:id="rId30"/>
    <p:sldId id="627" r:id="rId31"/>
    <p:sldId id="298" r:id="rId32"/>
    <p:sldId id="549" r:id="rId33"/>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680"/>
            <p14:sldId id="656"/>
            <p14:sldId id="685"/>
            <p14:sldId id="609"/>
            <p14:sldId id="664"/>
            <p14:sldId id="681"/>
            <p14:sldId id="687"/>
            <p14:sldId id="688"/>
            <p14:sldId id="661"/>
            <p14:sldId id="683"/>
            <p14:sldId id="684"/>
            <p14:sldId id="662"/>
            <p14:sldId id="563"/>
            <p14:sldId id="658"/>
            <p14:sldId id="669"/>
            <p14:sldId id="670"/>
            <p14:sldId id="571"/>
            <p14:sldId id="587"/>
            <p14:sldId id="666"/>
            <p14:sldId id="588"/>
            <p14:sldId id="667"/>
            <p14:sldId id="589"/>
            <p14:sldId id="671"/>
            <p14:sldId id="590"/>
            <p14:sldId id="623"/>
            <p14:sldId id="673"/>
            <p14:sldId id="674"/>
            <p14:sldId id="675"/>
            <p14:sldId id="678"/>
            <p14:sldId id="627"/>
            <p14:sldId id="298"/>
            <p14:sldId id="54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0D0D5"/>
    <a:srgbClr val="E2F0D9"/>
    <a:srgbClr val="EDC196"/>
    <a:srgbClr val="D53DD7"/>
    <a:srgbClr val="FF8CD8"/>
    <a:srgbClr val="0295FF"/>
    <a:srgbClr val="1E76B4"/>
    <a:srgbClr val="FF7F0E"/>
    <a:srgbClr val="FFFF00"/>
    <a:srgbClr val="2076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004" autoAdjust="0"/>
    <p:restoredTop sz="97179" autoAdjust="0"/>
  </p:normalViewPr>
  <p:slideViewPr>
    <p:cSldViewPr>
      <p:cViewPr varScale="1">
        <p:scale>
          <a:sx n="145" d="100"/>
          <a:sy n="145" d="100"/>
        </p:scale>
        <p:origin x="184" y="23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6/30/25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1</a:t>
            </a:fld>
            <a:endParaRPr lang="en-US"/>
          </a:p>
        </p:txBody>
      </p:sp>
    </p:spTree>
    <p:extLst>
      <p:ext uri="{BB962C8B-B14F-4D97-AF65-F5344CB8AC3E}">
        <p14:creationId xmlns:p14="http://schemas.microsoft.com/office/powerpoint/2010/main" val="1613313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and code are related. </a:t>
            </a:r>
          </a:p>
          <a:p>
            <a:endParaRPr lang="en-US" dirty="0"/>
          </a:p>
          <a:p>
            <a:r>
              <a:rPr lang="en-US" dirty="0"/>
              <a:t>Nice transition from the last question. In extreme case, when the relations in the graph are dynamic/ changing a lot </a:t>
            </a:r>
            <a:r>
              <a:rPr lang="en-US" dirty="0">
                <a:sym typeface="Wingdings" pitchFamily="2" charset="2"/>
              </a:rPr>
              <a:t>using a dictionary is not a good solution. Instead, when small dataset and we are mainly interested in visualizing the relations, it might be.</a:t>
            </a:r>
          </a:p>
          <a:p>
            <a:r>
              <a:rPr lang="en-US" dirty="0">
                <a:sym typeface="Wingdings" pitchFamily="2" charset="2"/>
              </a:rPr>
              <a:t>The NumPy array solutions, scales much better, in case there are hundreds of dynamically changing relations to inspect.</a:t>
            </a:r>
          </a:p>
        </p:txBody>
      </p:sp>
      <p:sp>
        <p:nvSpPr>
          <p:cNvPr id="4" name="Slide Number Placeholder 3"/>
          <p:cNvSpPr>
            <a:spLocks noGrp="1"/>
          </p:cNvSpPr>
          <p:nvPr>
            <p:ph type="sldNum" sz="quarter" idx="5"/>
          </p:nvPr>
        </p:nvSpPr>
        <p:spPr/>
        <p:txBody>
          <a:bodyPr/>
          <a:lstStyle/>
          <a:p>
            <a:fld id="{99B30722-7DAA-4E93-8206-71F83E275281}" type="slidenum">
              <a:rPr lang="en-US" smtClean="0"/>
              <a:pPr/>
              <a:t>13</a:t>
            </a:fld>
            <a:endParaRPr lang="en-US"/>
          </a:p>
        </p:txBody>
      </p:sp>
    </p:spTree>
    <p:extLst>
      <p:ext uri="{BB962C8B-B14F-4D97-AF65-F5344CB8AC3E}">
        <p14:creationId xmlns:p14="http://schemas.microsoft.com/office/powerpoint/2010/main" val="587009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24</a:t>
            </a:fld>
            <a:endParaRPr lang="en-US"/>
          </a:p>
        </p:txBody>
      </p:sp>
    </p:spTree>
    <p:extLst>
      <p:ext uri="{BB962C8B-B14F-4D97-AF65-F5344CB8AC3E}">
        <p14:creationId xmlns:p14="http://schemas.microsoft.com/office/powerpoint/2010/main" val="3882962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26</a:t>
            </a:fld>
            <a:endParaRPr lang="en-US"/>
          </a:p>
        </p:txBody>
      </p:sp>
    </p:spTree>
    <p:extLst>
      <p:ext uri="{BB962C8B-B14F-4D97-AF65-F5344CB8AC3E}">
        <p14:creationId xmlns:p14="http://schemas.microsoft.com/office/powerpoint/2010/main" val="1485958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27</a:t>
            </a:fld>
            <a:endParaRPr lang="en-US"/>
          </a:p>
        </p:txBody>
      </p:sp>
    </p:spTree>
    <p:extLst>
      <p:ext uri="{BB962C8B-B14F-4D97-AF65-F5344CB8AC3E}">
        <p14:creationId xmlns:p14="http://schemas.microsoft.com/office/powerpoint/2010/main" val="3555192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28</a:t>
            </a:fld>
            <a:endParaRPr lang="en-US"/>
          </a:p>
        </p:txBody>
      </p:sp>
    </p:spTree>
    <p:extLst>
      <p:ext uri="{BB962C8B-B14F-4D97-AF65-F5344CB8AC3E}">
        <p14:creationId xmlns:p14="http://schemas.microsoft.com/office/powerpoint/2010/main" val="1867264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lowers the curves. </a:t>
            </a:r>
          </a:p>
          <a:p>
            <a:r>
              <a:rPr lang="en-US" dirty="0"/>
              <a:t>For a fixed code, linear code is no necessarily faster. </a:t>
            </a:r>
          </a:p>
          <a:p>
            <a:r>
              <a:rPr lang="en-US" dirty="0"/>
              <a:t>Important when n is growing</a:t>
            </a:r>
          </a:p>
          <a:p>
            <a:r>
              <a:rPr lang="en-US" dirty="0"/>
              <a:t>Parallelization/ optimization </a:t>
            </a:r>
            <a:r>
              <a:rPr lang="en-US" dirty="0">
                <a:sym typeface="Wingdings" pitchFamily="2" charset="2"/>
              </a:rPr>
              <a:t> you can make the code faster for any fixed N, but the shape (of growth) can never change</a:t>
            </a:r>
            <a:endParaRPr lang="en-US"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29</a:t>
            </a:fld>
            <a:endParaRPr lang="en-US"/>
          </a:p>
        </p:txBody>
      </p:sp>
    </p:spTree>
    <p:extLst>
      <p:ext uri="{BB962C8B-B14F-4D97-AF65-F5344CB8AC3E}">
        <p14:creationId xmlns:p14="http://schemas.microsoft.com/office/powerpoint/2010/main" val="25928359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a:xfrm>
            <a:off x="407368" y="229219"/>
            <a:ext cx="11377264" cy="903635"/>
          </a:xfrm>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407368" y="229219"/>
            <a:ext cx="11305256"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3.svg"/><Relationship Id="rId7"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svg"/><Relationship Id="rId7"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15.png"/><Relationship Id="rId10" Type="http://schemas.openxmlformats.org/officeDocument/2006/relationships/image" Target="../media/image13.png"/><Relationship Id="rId4" Type="http://schemas.openxmlformats.org/officeDocument/2006/relationships/image" Target="../media/image14.png"/><Relationship Id="rId9"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png"/><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 Id="rId5" Type="http://schemas.openxmlformats.org/officeDocument/2006/relationships/image" Target="../media/image29.png"/><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Image">
            <a:extLst>
              <a:ext uri="{FF2B5EF4-FFF2-40B4-BE49-F238E27FC236}">
                <a16:creationId xmlns:a16="http://schemas.microsoft.com/office/drawing/2014/main" id="{F6E42A27-D61A-A59C-CFE4-ECE6CA77B1E5}"/>
              </a:ext>
            </a:extLst>
          </p:cNvPr>
          <p:cNvPicPr>
            <a:picLocks noChangeAspect="1" noChangeArrowheads="1"/>
          </p:cNvPicPr>
          <p:nvPr/>
        </p:nvPicPr>
        <p:blipFill rotWithShape="1">
          <a:blip r:embed="rId3">
            <a:clrChange>
              <a:clrFrom>
                <a:srgbClr val="FEFFFF"/>
              </a:clrFrom>
              <a:clrTo>
                <a:srgbClr val="FEFFFF">
                  <a:alpha val="0"/>
                </a:srgbClr>
              </a:clrTo>
            </a:clrChange>
            <a:extLst>
              <a:ext uri="{28A0092B-C50C-407E-A947-70E740481C1C}">
                <a14:useLocalDpi xmlns:a14="http://schemas.microsoft.com/office/drawing/2010/main" val="0"/>
              </a:ext>
            </a:extLst>
          </a:blip>
          <a:srcRect l="459" r="-1" b="4762"/>
          <a:stretch/>
        </p:blipFill>
        <p:spPr bwMode="auto">
          <a:xfrm>
            <a:off x="1176772" y="1484784"/>
            <a:ext cx="9838455" cy="5275307"/>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0"/>
            <a:ext cx="6696744" cy="1484784"/>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335360" y="1308550"/>
            <a:ext cx="5921896" cy="1328362"/>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noProof="1"/>
              <a:t>Guillermo Aguilar </a:t>
            </a:r>
            <a:br>
              <a:rPr lang="en-GB" sz="2800" noProof="1"/>
            </a:br>
            <a:r>
              <a:rPr lang="en-GB" sz="2800" noProof="1"/>
              <a:t>&amp; Zbigniew Jędrzejewski-Szmek </a:t>
            </a:r>
            <a:br>
              <a:rPr lang="en-GB" sz="2800" noProof="1"/>
            </a:br>
            <a:r>
              <a:rPr lang="en-GB" sz="2800" noProof="1"/>
              <a:t>&amp; Victoria Shevchenko</a:t>
            </a:r>
          </a:p>
        </p:txBody>
      </p:sp>
      <p:sp>
        <p:nvSpPr>
          <p:cNvPr id="2" name="TextBox 1">
            <a:extLst>
              <a:ext uri="{FF2B5EF4-FFF2-40B4-BE49-F238E27FC236}">
                <a16:creationId xmlns:a16="http://schemas.microsoft.com/office/drawing/2014/main" id="{C5770D2C-CE72-8C97-3885-7C4B621C5DDA}"/>
              </a:ext>
            </a:extLst>
          </p:cNvPr>
          <p:cNvSpPr txBox="1"/>
          <p:nvPr/>
        </p:nvSpPr>
        <p:spPr>
          <a:xfrm>
            <a:off x="8040216" y="196338"/>
            <a:ext cx="3946765" cy="1200329"/>
          </a:xfrm>
          <a:prstGeom prst="rect">
            <a:avLst/>
          </a:prstGeom>
          <a:solidFill>
            <a:srgbClr val="F0D0D5"/>
          </a:solidFill>
        </p:spPr>
        <p:txBody>
          <a:bodyPr wrap="square" rtlCol="0">
            <a:spAutoFit/>
          </a:bodyPr>
          <a:lstStyle/>
          <a:p>
            <a:r>
              <a:rPr lang="en-US" sz="2400" dirty="0"/>
              <a:t>Fork and clone repository</a:t>
            </a:r>
          </a:p>
          <a:p>
            <a:r>
              <a:rPr lang="en-US" sz="2400" dirty="0"/>
              <a:t>https://</a:t>
            </a:r>
            <a:r>
              <a:rPr lang="en-US" sz="2400" dirty="0" err="1"/>
              <a:t>git.aspp.school</a:t>
            </a:r>
            <a:r>
              <a:rPr lang="en-US" sz="2400" dirty="0"/>
              <a:t>/ASPP/2025-plovdiv-data.git</a:t>
            </a:r>
          </a:p>
        </p:txBody>
      </p:sp>
      <p:sp>
        <p:nvSpPr>
          <p:cNvPr id="3" name="Rectangle 2">
            <a:extLst>
              <a:ext uri="{FF2B5EF4-FFF2-40B4-BE49-F238E27FC236}">
                <a16:creationId xmlns:a16="http://schemas.microsoft.com/office/drawing/2014/main" id="{D5B1F63A-86A9-98FA-B930-415992C2F53E}"/>
              </a:ext>
            </a:extLst>
          </p:cNvPr>
          <p:cNvSpPr/>
          <p:nvPr/>
        </p:nvSpPr>
        <p:spPr>
          <a:xfrm>
            <a:off x="551384" y="2969568"/>
            <a:ext cx="4560286" cy="2051839"/>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solidFill>
                  <a:srgbClr val="000000"/>
                </a:solidFill>
                <a:effectLst/>
                <a:latin typeface="Helvetica Neue" panose="02000503000000020004" pitchFamily="2" charset="0"/>
              </a:rPr>
              <a:t>Goal</a:t>
            </a:r>
            <a:r>
              <a:rPr lang="en-US" dirty="0">
                <a:solidFill>
                  <a:srgbClr val="000000"/>
                </a:solidFill>
                <a:effectLst/>
                <a:latin typeface="Helvetica Neue" panose="02000503000000020004" pitchFamily="2" charset="0"/>
              </a:rPr>
              <a:t>:</a:t>
            </a:r>
          </a:p>
          <a:p>
            <a:r>
              <a:rPr lang="en-US" dirty="0">
                <a:solidFill>
                  <a:srgbClr val="000000"/>
                </a:solidFill>
                <a:latin typeface="Helvetica Neue" panose="02000503000000020004" pitchFamily="2" charset="0"/>
              </a:rPr>
              <a:t>45 min data structures</a:t>
            </a:r>
          </a:p>
          <a:p>
            <a:r>
              <a:rPr lang="en-US" dirty="0">
                <a:solidFill>
                  <a:srgbClr val="000000"/>
                </a:solidFill>
                <a:effectLst/>
                <a:latin typeface="Helvetica Neue" panose="02000503000000020004" pitchFamily="2" charset="0"/>
              </a:rPr>
              <a:t>45 min </a:t>
            </a:r>
            <a:r>
              <a:rPr lang="en-US" dirty="0" err="1">
                <a:solidFill>
                  <a:srgbClr val="000000"/>
                </a:solidFill>
                <a:effectLst/>
                <a:latin typeface="Helvetica Neue" panose="02000503000000020004" pitchFamily="2" charset="0"/>
              </a:rPr>
              <a:t>numpy</a:t>
            </a:r>
            <a:endParaRPr lang="en-US" dirty="0">
              <a:solidFill>
                <a:srgbClr val="000000"/>
              </a:solidFill>
              <a:effectLst/>
              <a:latin typeface="Helvetica Neue" panose="02000503000000020004" pitchFamily="2" charset="0"/>
            </a:endParaRPr>
          </a:p>
          <a:p>
            <a:r>
              <a:rPr lang="en-US" dirty="0">
                <a:solidFill>
                  <a:srgbClr val="000000"/>
                </a:solidFill>
                <a:latin typeface="Helvetica Neue" panose="02000503000000020004" pitchFamily="2" charset="0"/>
              </a:rPr>
              <a:t>90 min tabular data</a:t>
            </a:r>
            <a:endParaRPr lang="en-US"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3891822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10</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
        <p:nvSpPr>
          <p:cNvPr id="24" name="TextBox 23">
            <a:extLst>
              <a:ext uri="{FF2B5EF4-FFF2-40B4-BE49-F238E27FC236}">
                <a16:creationId xmlns:a16="http://schemas.microsoft.com/office/drawing/2014/main" id="{13610419-F7FB-35C8-B4AA-30A8C342C763}"/>
              </a:ext>
            </a:extLst>
          </p:cNvPr>
          <p:cNvSpPr txBox="1"/>
          <p:nvPr/>
        </p:nvSpPr>
        <p:spPr>
          <a:xfrm>
            <a:off x="7752183" y="1886436"/>
            <a:ext cx="2461055" cy="400110"/>
          </a:xfrm>
          <a:prstGeom prst="rect">
            <a:avLst/>
          </a:prstGeom>
          <a:solidFill>
            <a:schemeClr val="accent6">
              <a:lumMod val="20000"/>
              <a:lumOff val="80000"/>
            </a:schemeClr>
          </a:solidFill>
        </p:spPr>
        <p:txBody>
          <a:bodyPr wrap="square">
            <a:spAutoFit/>
          </a:bodyPr>
          <a:lstStyle/>
          <a:p>
            <a:pPr algn="ctr"/>
            <a:r>
              <a:rPr lang="en-US" sz="2000" dirty="0"/>
              <a:t>Pandas </a:t>
            </a:r>
            <a:r>
              <a:rPr lang="en-US" sz="2000" dirty="0" err="1"/>
              <a:t>DataFrame</a:t>
            </a:r>
            <a:endParaRPr lang="en-CH" sz="1400" dirty="0"/>
          </a:p>
        </p:txBody>
      </p:sp>
      <p:sp>
        <p:nvSpPr>
          <p:cNvPr id="26" name="TextBox 25">
            <a:extLst>
              <a:ext uri="{FF2B5EF4-FFF2-40B4-BE49-F238E27FC236}">
                <a16:creationId xmlns:a16="http://schemas.microsoft.com/office/drawing/2014/main" id="{171D3103-EDD5-BFED-1F53-7E642923253A}"/>
              </a:ext>
            </a:extLst>
          </p:cNvPr>
          <p:cNvSpPr txBox="1"/>
          <p:nvPr/>
        </p:nvSpPr>
        <p:spPr>
          <a:xfrm>
            <a:off x="1585111" y="1886436"/>
            <a:ext cx="3681662" cy="400110"/>
          </a:xfrm>
          <a:prstGeom prst="rect">
            <a:avLst/>
          </a:prstGeom>
          <a:solidFill>
            <a:srgbClr val="F0D0D5"/>
          </a:solidFill>
        </p:spPr>
        <p:txBody>
          <a:bodyPr wrap="square" rtlCol="0">
            <a:spAutoFit/>
          </a:bodyPr>
          <a:lstStyle/>
          <a:p>
            <a:pPr algn="ctr"/>
            <a:r>
              <a:rPr lang="en-US" sz="2000" dirty="0"/>
              <a:t>Phone book entries?</a:t>
            </a:r>
            <a:endParaRPr lang="en-CH" sz="2000" dirty="0"/>
          </a:p>
        </p:txBody>
      </p:sp>
      <p:pic>
        <p:nvPicPr>
          <p:cNvPr id="27" name="Picture 2" descr="Local US telephone directory - Fonts In Use">
            <a:extLst>
              <a:ext uri="{FF2B5EF4-FFF2-40B4-BE49-F238E27FC236}">
                <a16:creationId xmlns:a16="http://schemas.microsoft.com/office/drawing/2014/main" id="{D5123390-ACB2-9891-CFF1-F217D2A0F58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523" t="44928" r="34134" b="27385"/>
          <a:stretch/>
        </p:blipFill>
        <p:spPr bwMode="auto">
          <a:xfrm>
            <a:off x="983432" y="2708920"/>
            <a:ext cx="4885020" cy="152895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80E5F60C-AF66-905E-B474-1AD414558378}"/>
              </a:ext>
            </a:extLst>
          </p:cNvPr>
          <p:cNvPicPr>
            <a:picLocks noChangeAspect="1"/>
          </p:cNvPicPr>
          <p:nvPr/>
        </p:nvPicPr>
        <p:blipFill>
          <a:blip r:embed="rId5"/>
          <a:stretch>
            <a:fillRect/>
          </a:stretch>
        </p:blipFill>
        <p:spPr>
          <a:xfrm>
            <a:off x="6540201" y="2472850"/>
            <a:ext cx="4885020" cy="2001093"/>
          </a:xfrm>
          <a:prstGeom prst="rect">
            <a:avLst/>
          </a:prstGeom>
        </p:spPr>
      </p:pic>
    </p:spTree>
    <p:extLst>
      <p:ext uri="{BB962C8B-B14F-4D97-AF65-F5344CB8AC3E}">
        <p14:creationId xmlns:p14="http://schemas.microsoft.com/office/powerpoint/2010/main" val="22083104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11</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grpSp>
        <p:nvGrpSpPr>
          <p:cNvPr id="63" name="Group 62">
            <a:extLst>
              <a:ext uri="{FF2B5EF4-FFF2-40B4-BE49-F238E27FC236}">
                <a16:creationId xmlns:a16="http://schemas.microsoft.com/office/drawing/2014/main" id="{F5D280C4-15D0-1A23-0BE8-78C174B75831}"/>
              </a:ext>
            </a:extLst>
          </p:cNvPr>
          <p:cNvGrpSpPr/>
          <p:nvPr/>
        </p:nvGrpSpPr>
        <p:grpSpPr>
          <a:xfrm>
            <a:off x="1538289" y="2737705"/>
            <a:ext cx="2322314" cy="1843700"/>
            <a:chOff x="896055" y="1934422"/>
            <a:chExt cx="2322314" cy="1843700"/>
          </a:xfrm>
        </p:grpSpPr>
        <p:pic>
          <p:nvPicPr>
            <p:cNvPr id="22" name="Picture 21">
              <a:extLst>
                <a:ext uri="{FF2B5EF4-FFF2-40B4-BE49-F238E27FC236}">
                  <a16:creationId xmlns:a16="http://schemas.microsoft.com/office/drawing/2014/main" id="{40EABA42-504D-040F-2F4D-EAFCE2233D0E}"/>
                </a:ext>
              </a:extLst>
            </p:cNvPr>
            <p:cNvPicPr>
              <a:picLocks noChangeAspect="1"/>
            </p:cNvPicPr>
            <p:nvPr/>
          </p:nvPicPr>
          <p:blipFill>
            <a:blip r:embed="rId4"/>
            <a:stretch>
              <a:fillRect/>
            </a:stretch>
          </p:blipFill>
          <p:spPr>
            <a:xfrm>
              <a:off x="896055" y="2584517"/>
              <a:ext cx="557316" cy="569301"/>
            </a:xfrm>
            <a:prstGeom prst="rect">
              <a:avLst/>
            </a:prstGeom>
          </p:spPr>
        </p:pic>
        <p:pic>
          <p:nvPicPr>
            <p:cNvPr id="23" name="Picture 22">
              <a:extLst>
                <a:ext uri="{FF2B5EF4-FFF2-40B4-BE49-F238E27FC236}">
                  <a16:creationId xmlns:a16="http://schemas.microsoft.com/office/drawing/2014/main" id="{0065ABCE-CF01-1953-BF4E-607AF9C2B97C}"/>
                </a:ext>
              </a:extLst>
            </p:cNvPr>
            <p:cNvPicPr>
              <a:picLocks noChangeAspect="1"/>
            </p:cNvPicPr>
            <p:nvPr/>
          </p:nvPicPr>
          <p:blipFill>
            <a:blip r:embed="rId5"/>
            <a:stretch>
              <a:fillRect/>
            </a:stretch>
          </p:blipFill>
          <p:spPr>
            <a:xfrm>
              <a:off x="1703512" y="1934422"/>
              <a:ext cx="557316" cy="569432"/>
            </a:xfrm>
            <a:prstGeom prst="rect">
              <a:avLst/>
            </a:prstGeom>
          </p:spPr>
        </p:pic>
        <p:pic>
          <p:nvPicPr>
            <p:cNvPr id="24" name="Picture 23">
              <a:extLst>
                <a:ext uri="{FF2B5EF4-FFF2-40B4-BE49-F238E27FC236}">
                  <a16:creationId xmlns:a16="http://schemas.microsoft.com/office/drawing/2014/main" id="{729BB2E1-3FE2-F851-EF24-B07E9ACE5BC7}"/>
                </a:ext>
              </a:extLst>
            </p:cNvPr>
            <p:cNvPicPr>
              <a:picLocks noChangeAspect="1"/>
            </p:cNvPicPr>
            <p:nvPr/>
          </p:nvPicPr>
          <p:blipFill>
            <a:blip r:embed="rId6"/>
            <a:stretch>
              <a:fillRect/>
            </a:stretch>
          </p:blipFill>
          <p:spPr>
            <a:xfrm>
              <a:off x="1703512" y="3208690"/>
              <a:ext cx="557316" cy="569432"/>
            </a:xfrm>
            <a:prstGeom prst="rect">
              <a:avLst/>
            </a:prstGeom>
          </p:spPr>
        </p:pic>
        <p:pic>
          <p:nvPicPr>
            <p:cNvPr id="25" name="Picture 24">
              <a:extLst>
                <a:ext uri="{FF2B5EF4-FFF2-40B4-BE49-F238E27FC236}">
                  <a16:creationId xmlns:a16="http://schemas.microsoft.com/office/drawing/2014/main" id="{D16687D0-09B4-1C8B-C64E-8EB9BFE04517}"/>
                </a:ext>
              </a:extLst>
            </p:cNvPr>
            <p:cNvPicPr>
              <a:picLocks noChangeAspect="1"/>
            </p:cNvPicPr>
            <p:nvPr/>
          </p:nvPicPr>
          <p:blipFill>
            <a:blip r:embed="rId7"/>
            <a:stretch>
              <a:fillRect/>
            </a:stretch>
          </p:blipFill>
          <p:spPr>
            <a:xfrm>
              <a:off x="2653563" y="1990743"/>
              <a:ext cx="557568" cy="600458"/>
            </a:xfrm>
            <a:prstGeom prst="rect">
              <a:avLst/>
            </a:prstGeom>
          </p:spPr>
        </p:pic>
        <p:pic>
          <p:nvPicPr>
            <p:cNvPr id="27" name="Picture 26">
              <a:extLst>
                <a:ext uri="{FF2B5EF4-FFF2-40B4-BE49-F238E27FC236}">
                  <a16:creationId xmlns:a16="http://schemas.microsoft.com/office/drawing/2014/main" id="{5BA6A656-3C7C-1CB8-A483-EAEBF4A6A330}"/>
                </a:ext>
              </a:extLst>
            </p:cNvPr>
            <p:cNvPicPr>
              <a:picLocks noChangeAspect="1"/>
            </p:cNvPicPr>
            <p:nvPr/>
          </p:nvPicPr>
          <p:blipFill>
            <a:blip r:embed="rId8"/>
            <a:stretch>
              <a:fillRect/>
            </a:stretch>
          </p:blipFill>
          <p:spPr>
            <a:xfrm>
              <a:off x="2661052" y="2879977"/>
              <a:ext cx="557317" cy="613049"/>
            </a:xfrm>
            <a:prstGeom prst="rect">
              <a:avLst/>
            </a:prstGeom>
          </p:spPr>
        </p:pic>
        <p:cxnSp>
          <p:nvCxnSpPr>
            <p:cNvPr id="30" name="Straight Arrow Connector 29">
              <a:extLst>
                <a:ext uri="{FF2B5EF4-FFF2-40B4-BE49-F238E27FC236}">
                  <a16:creationId xmlns:a16="http://schemas.microsoft.com/office/drawing/2014/main" id="{ABCDD4EB-5B91-1C44-FF95-142778105BAD}"/>
                </a:ext>
              </a:extLst>
            </p:cNvPr>
            <p:cNvCxnSpPr>
              <a:cxnSpLocks/>
            </p:cNvCxnSpPr>
            <p:nvPr/>
          </p:nvCxnSpPr>
          <p:spPr>
            <a:xfrm flipV="1">
              <a:off x="1353185" y="2342543"/>
              <a:ext cx="350327" cy="3377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89413D4-7EAC-CB5E-EBFB-541E71358E95}"/>
                </a:ext>
              </a:extLst>
            </p:cNvPr>
            <p:cNvCxnSpPr>
              <a:cxnSpLocks/>
            </p:cNvCxnSpPr>
            <p:nvPr/>
          </p:nvCxnSpPr>
          <p:spPr>
            <a:xfrm>
              <a:off x="1403278" y="3025161"/>
              <a:ext cx="372242" cy="2802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84A8E8F9-86B0-DC4A-939F-F4015001F599}"/>
                </a:ext>
              </a:extLst>
            </p:cNvPr>
            <p:cNvCxnSpPr>
              <a:cxnSpLocks/>
              <a:stCxn id="23" idx="2"/>
              <a:endCxn id="24" idx="0"/>
            </p:cNvCxnSpPr>
            <p:nvPr/>
          </p:nvCxnSpPr>
          <p:spPr>
            <a:xfrm>
              <a:off x="1982170" y="2503854"/>
              <a:ext cx="0" cy="7048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78F6202-5B2A-8CB4-BFB1-118AEE6337CE}"/>
                </a:ext>
              </a:extLst>
            </p:cNvPr>
            <p:cNvCxnSpPr>
              <a:cxnSpLocks/>
              <a:endCxn id="25" idx="1"/>
            </p:cNvCxnSpPr>
            <p:nvPr/>
          </p:nvCxnSpPr>
          <p:spPr>
            <a:xfrm>
              <a:off x="2260828" y="2219138"/>
              <a:ext cx="392735" cy="718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2AE2E09-644E-5139-806A-4906C5922DE4}"/>
                </a:ext>
              </a:extLst>
            </p:cNvPr>
            <p:cNvCxnSpPr>
              <a:cxnSpLocks/>
              <a:endCxn id="27" idx="1"/>
            </p:cNvCxnSpPr>
            <p:nvPr/>
          </p:nvCxnSpPr>
          <p:spPr>
            <a:xfrm flipV="1">
              <a:off x="2256095" y="3186502"/>
              <a:ext cx="404957" cy="30652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A255DA8-EA99-1B72-FFCA-2854B161529D}"/>
                </a:ext>
              </a:extLst>
            </p:cNvPr>
            <p:cNvCxnSpPr>
              <a:cxnSpLocks/>
              <a:stCxn id="27" idx="0"/>
              <a:endCxn id="25" idx="2"/>
            </p:cNvCxnSpPr>
            <p:nvPr/>
          </p:nvCxnSpPr>
          <p:spPr>
            <a:xfrm flipH="1" flipV="1">
              <a:off x="2932347" y="2591201"/>
              <a:ext cx="7364" cy="2887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extBox 55">
            <a:extLst>
              <a:ext uri="{FF2B5EF4-FFF2-40B4-BE49-F238E27FC236}">
                <a16:creationId xmlns:a16="http://schemas.microsoft.com/office/drawing/2014/main" id="{5DBF2BB3-DE17-A327-0B6B-0A32211A3414}"/>
              </a:ext>
            </a:extLst>
          </p:cNvPr>
          <p:cNvSpPr txBox="1"/>
          <p:nvPr/>
        </p:nvSpPr>
        <p:spPr>
          <a:xfrm>
            <a:off x="1387734" y="1907458"/>
            <a:ext cx="2473339" cy="400110"/>
          </a:xfrm>
          <a:prstGeom prst="rect">
            <a:avLst/>
          </a:prstGeom>
          <a:solidFill>
            <a:srgbClr val="F0D0D5"/>
          </a:solidFill>
        </p:spPr>
        <p:txBody>
          <a:bodyPr wrap="square" rtlCol="0">
            <a:spAutoFit/>
          </a:bodyPr>
          <a:lstStyle/>
          <a:p>
            <a:pPr algn="ctr"/>
            <a:r>
              <a:rPr lang="en-US" sz="2000" dirty="0"/>
              <a:t>Friendship relations?</a:t>
            </a:r>
            <a:endParaRPr lang="en-CH" sz="2000" dirty="0"/>
          </a:p>
        </p:txBody>
      </p:sp>
    </p:spTree>
    <p:extLst>
      <p:ext uri="{BB962C8B-B14F-4D97-AF65-F5344CB8AC3E}">
        <p14:creationId xmlns:p14="http://schemas.microsoft.com/office/powerpoint/2010/main" val="1854758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12</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grpSp>
        <p:nvGrpSpPr>
          <p:cNvPr id="10" name="Group 9">
            <a:extLst>
              <a:ext uri="{FF2B5EF4-FFF2-40B4-BE49-F238E27FC236}">
                <a16:creationId xmlns:a16="http://schemas.microsoft.com/office/drawing/2014/main" id="{1A709E09-F4F0-1EA7-3D17-131521DB0BEC}"/>
              </a:ext>
            </a:extLst>
          </p:cNvPr>
          <p:cNvGrpSpPr/>
          <p:nvPr/>
        </p:nvGrpSpPr>
        <p:grpSpPr>
          <a:xfrm>
            <a:off x="8841002" y="1646570"/>
            <a:ext cx="2263552" cy="2445133"/>
            <a:chOff x="3125712" y="1331713"/>
            <a:chExt cx="2263552" cy="2445133"/>
          </a:xfrm>
        </p:grpSpPr>
        <p:pic>
          <p:nvPicPr>
            <p:cNvPr id="15" name="Picture 4" descr="Graphs and Trees">
              <a:extLst>
                <a:ext uri="{FF2B5EF4-FFF2-40B4-BE49-F238E27FC236}">
                  <a16:creationId xmlns:a16="http://schemas.microsoft.com/office/drawing/2014/main" id="{21E050BE-4CE8-CBD1-A7DC-DB3C719D137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2883" t="13312" r="3650" b="9432"/>
            <a:stretch/>
          </p:blipFill>
          <p:spPr bwMode="auto">
            <a:xfrm>
              <a:off x="3213372" y="1331713"/>
              <a:ext cx="2088232" cy="1774546"/>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DD54E6D7-5DFE-FBC8-C286-DFB5BA358B0F}"/>
                </a:ext>
              </a:extLst>
            </p:cNvPr>
            <p:cNvSpPr txBox="1"/>
            <p:nvPr/>
          </p:nvSpPr>
          <p:spPr>
            <a:xfrm>
              <a:off x="3125712" y="3068960"/>
              <a:ext cx="2263552" cy="707886"/>
            </a:xfrm>
            <a:prstGeom prst="rect">
              <a:avLst/>
            </a:prstGeom>
            <a:solidFill>
              <a:schemeClr val="accent4">
                <a:lumMod val="40000"/>
                <a:lumOff val="60000"/>
              </a:schemeClr>
            </a:solidFill>
          </p:spPr>
          <p:txBody>
            <a:bodyPr wrap="square">
              <a:spAutoFit/>
            </a:bodyPr>
            <a:lstStyle/>
            <a:p>
              <a:pPr algn="ctr"/>
              <a:r>
                <a:rPr lang="en-US" sz="2000" dirty="0"/>
                <a:t>Adjacency matrix (array)</a:t>
              </a:r>
              <a:endParaRPr lang="en-CH" sz="1400" dirty="0"/>
            </a:p>
          </p:txBody>
        </p:sp>
      </p:grpSp>
      <p:grpSp>
        <p:nvGrpSpPr>
          <p:cNvPr id="18" name="Group 17">
            <a:extLst>
              <a:ext uri="{FF2B5EF4-FFF2-40B4-BE49-F238E27FC236}">
                <a16:creationId xmlns:a16="http://schemas.microsoft.com/office/drawing/2014/main" id="{282FCE45-920A-A901-73BA-AB588EDA95CF}"/>
              </a:ext>
            </a:extLst>
          </p:cNvPr>
          <p:cNvGrpSpPr/>
          <p:nvPr/>
        </p:nvGrpSpPr>
        <p:grpSpPr>
          <a:xfrm>
            <a:off x="9293895" y="4329948"/>
            <a:ext cx="1334346" cy="2009511"/>
            <a:chOff x="8153400" y="1322067"/>
            <a:chExt cx="1334346" cy="2009511"/>
          </a:xfrm>
        </p:grpSpPr>
        <p:pic>
          <p:nvPicPr>
            <p:cNvPr id="19" name="Picture 18">
              <a:extLst>
                <a:ext uri="{FF2B5EF4-FFF2-40B4-BE49-F238E27FC236}">
                  <a16:creationId xmlns:a16="http://schemas.microsoft.com/office/drawing/2014/main" id="{46004093-E567-5794-6169-B0A869476794}"/>
                </a:ext>
              </a:extLst>
            </p:cNvPr>
            <p:cNvPicPr>
              <a:picLocks noChangeAspect="1"/>
            </p:cNvPicPr>
            <p:nvPr/>
          </p:nvPicPr>
          <p:blipFill>
            <a:blip r:embed="rId5"/>
            <a:stretch>
              <a:fillRect/>
            </a:stretch>
          </p:blipFill>
          <p:spPr>
            <a:xfrm>
              <a:off x="8153400" y="1322067"/>
              <a:ext cx="1334346" cy="1509918"/>
            </a:xfrm>
            <a:prstGeom prst="rect">
              <a:avLst/>
            </a:prstGeom>
          </p:spPr>
        </p:pic>
        <p:sp>
          <p:nvSpPr>
            <p:cNvPr id="20" name="TextBox 19">
              <a:extLst>
                <a:ext uri="{FF2B5EF4-FFF2-40B4-BE49-F238E27FC236}">
                  <a16:creationId xmlns:a16="http://schemas.microsoft.com/office/drawing/2014/main" id="{9AA187DE-3E67-222A-5AE7-A9FCDBA1B7E8}"/>
                </a:ext>
              </a:extLst>
            </p:cNvPr>
            <p:cNvSpPr txBox="1"/>
            <p:nvPr/>
          </p:nvSpPr>
          <p:spPr>
            <a:xfrm>
              <a:off x="8153400" y="2931468"/>
              <a:ext cx="1334346" cy="400110"/>
            </a:xfrm>
            <a:prstGeom prst="rect">
              <a:avLst/>
            </a:prstGeom>
            <a:solidFill>
              <a:schemeClr val="accent4">
                <a:lumMod val="40000"/>
                <a:lumOff val="60000"/>
              </a:schemeClr>
            </a:solidFill>
          </p:spPr>
          <p:txBody>
            <a:bodyPr wrap="square">
              <a:spAutoFit/>
            </a:bodyPr>
            <a:lstStyle/>
            <a:p>
              <a:pPr algn="ctr"/>
              <a:r>
                <a:rPr lang="en-US" sz="2000" dirty="0"/>
                <a:t>Dictionary</a:t>
              </a:r>
              <a:endParaRPr lang="en-CH" sz="1400" dirty="0"/>
            </a:p>
          </p:txBody>
        </p:sp>
      </p:grpSp>
      <p:sp>
        <p:nvSpPr>
          <p:cNvPr id="21" name="TextBox 20">
            <a:extLst>
              <a:ext uri="{FF2B5EF4-FFF2-40B4-BE49-F238E27FC236}">
                <a16:creationId xmlns:a16="http://schemas.microsoft.com/office/drawing/2014/main" id="{51F4795F-0E46-712F-0C93-84CFFAE65A2A}"/>
              </a:ext>
            </a:extLst>
          </p:cNvPr>
          <p:cNvSpPr txBox="1"/>
          <p:nvPr/>
        </p:nvSpPr>
        <p:spPr>
          <a:xfrm>
            <a:off x="9025715" y="1238015"/>
            <a:ext cx="1870705" cy="400110"/>
          </a:xfrm>
          <a:prstGeom prst="rect">
            <a:avLst/>
          </a:prstGeom>
          <a:noFill/>
        </p:spPr>
        <p:txBody>
          <a:bodyPr wrap="none" rtlCol="0">
            <a:spAutoFit/>
          </a:bodyPr>
          <a:lstStyle/>
          <a:p>
            <a:pPr algn="ctr"/>
            <a:r>
              <a:rPr lang="en-US" sz="2000" dirty="0"/>
              <a:t>Implemented as</a:t>
            </a:r>
          </a:p>
        </p:txBody>
      </p:sp>
      <p:pic>
        <p:nvPicPr>
          <p:cNvPr id="45" name="Picture 4" descr="Graphs and Trees">
            <a:extLst>
              <a:ext uri="{FF2B5EF4-FFF2-40B4-BE49-F238E27FC236}">
                <a16:creationId xmlns:a16="http://schemas.microsoft.com/office/drawing/2014/main" id="{9D7D42CD-F690-B9D9-DBF1-17DD44EF9E2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7117"/>
          <a:stretch/>
        </p:blipFill>
        <p:spPr bwMode="auto">
          <a:xfrm>
            <a:off x="5303912" y="2530851"/>
            <a:ext cx="2268016" cy="2050554"/>
          </a:xfrm>
          <a:prstGeom prst="rect">
            <a:avLst/>
          </a:prstGeom>
          <a:noFill/>
          <a:extLst>
            <a:ext uri="{909E8E84-426E-40DD-AFC4-6F175D3DCCD1}">
              <a14:hiddenFill xmlns:a14="http://schemas.microsoft.com/office/drawing/2010/main">
                <a:solidFill>
                  <a:srgbClr val="FFFFFF"/>
                </a:solidFill>
              </a14:hiddenFill>
            </a:ext>
          </a:extLst>
        </p:spPr>
      </p:pic>
      <p:grpSp>
        <p:nvGrpSpPr>
          <p:cNvPr id="63" name="Group 62">
            <a:extLst>
              <a:ext uri="{FF2B5EF4-FFF2-40B4-BE49-F238E27FC236}">
                <a16:creationId xmlns:a16="http://schemas.microsoft.com/office/drawing/2014/main" id="{F5D280C4-15D0-1A23-0BE8-78C174B75831}"/>
              </a:ext>
            </a:extLst>
          </p:cNvPr>
          <p:cNvGrpSpPr/>
          <p:nvPr/>
        </p:nvGrpSpPr>
        <p:grpSpPr>
          <a:xfrm>
            <a:off x="1538289" y="2737705"/>
            <a:ext cx="2322314" cy="1843700"/>
            <a:chOff x="896055" y="1934422"/>
            <a:chExt cx="2322314" cy="1843700"/>
          </a:xfrm>
        </p:grpSpPr>
        <p:pic>
          <p:nvPicPr>
            <p:cNvPr id="22" name="Picture 21">
              <a:extLst>
                <a:ext uri="{FF2B5EF4-FFF2-40B4-BE49-F238E27FC236}">
                  <a16:creationId xmlns:a16="http://schemas.microsoft.com/office/drawing/2014/main" id="{40EABA42-504D-040F-2F4D-EAFCE2233D0E}"/>
                </a:ext>
              </a:extLst>
            </p:cNvPr>
            <p:cNvPicPr>
              <a:picLocks noChangeAspect="1"/>
            </p:cNvPicPr>
            <p:nvPr/>
          </p:nvPicPr>
          <p:blipFill>
            <a:blip r:embed="rId6"/>
            <a:stretch>
              <a:fillRect/>
            </a:stretch>
          </p:blipFill>
          <p:spPr>
            <a:xfrm>
              <a:off x="896055" y="2584517"/>
              <a:ext cx="557316" cy="569301"/>
            </a:xfrm>
            <a:prstGeom prst="rect">
              <a:avLst/>
            </a:prstGeom>
          </p:spPr>
        </p:pic>
        <p:pic>
          <p:nvPicPr>
            <p:cNvPr id="23" name="Picture 22">
              <a:extLst>
                <a:ext uri="{FF2B5EF4-FFF2-40B4-BE49-F238E27FC236}">
                  <a16:creationId xmlns:a16="http://schemas.microsoft.com/office/drawing/2014/main" id="{0065ABCE-CF01-1953-BF4E-607AF9C2B97C}"/>
                </a:ext>
              </a:extLst>
            </p:cNvPr>
            <p:cNvPicPr>
              <a:picLocks noChangeAspect="1"/>
            </p:cNvPicPr>
            <p:nvPr/>
          </p:nvPicPr>
          <p:blipFill>
            <a:blip r:embed="rId7"/>
            <a:stretch>
              <a:fillRect/>
            </a:stretch>
          </p:blipFill>
          <p:spPr>
            <a:xfrm>
              <a:off x="1703512" y="1934422"/>
              <a:ext cx="557316" cy="569432"/>
            </a:xfrm>
            <a:prstGeom prst="rect">
              <a:avLst/>
            </a:prstGeom>
          </p:spPr>
        </p:pic>
        <p:pic>
          <p:nvPicPr>
            <p:cNvPr id="24" name="Picture 23">
              <a:extLst>
                <a:ext uri="{FF2B5EF4-FFF2-40B4-BE49-F238E27FC236}">
                  <a16:creationId xmlns:a16="http://schemas.microsoft.com/office/drawing/2014/main" id="{729BB2E1-3FE2-F851-EF24-B07E9ACE5BC7}"/>
                </a:ext>
              </a:extLst>
            </p:cNvPr>
            <p:cNvPicPr>
              <a:picLocks noChangeAspect="1"/>
            </p:cNvPicPr>
            <p:nvPr/>
          </p:nvPicPr>
          <p:blipFill>
            <a:blip r:embed="rId8"/>
            <a:stretch>
              <a:fillRect/>
            </a:stretch>
          </p:blipFill>
          <p:spPr>
            <a:xfrm>
              <a:off x="1703512" y="3208690"/>
              <a:ext cx="557316" cy="569432"/>
            </a:xfrm>
            <a:prstGeom prst="rect">
              <a:avLst/>
            </a:prstGeom>
          </p:spPr>
        </p:pic>
        <p:pic>
          <p:nvPicPr>
            <p:cNvPr id="25" name="Picture 24">
              <a:extLst>
                <a:ext uri="{FF2B5EF4-FFF2-40B4-BE49-F238E27FC236}">
                  <a16:creationId xmlns:a16="http://schemas.microsoft.com/office/drawing/2014/main" id="{D16687D0-09B4-1C8B-C64E-8EB9BFE04517}"/>
                </a:ext>
              </a:extLst>
            </p:cNvPr>
            <p:cNvPicPr>
              <a:picLocks noChangeAspect="1"/>
            </p:cNvPicPr>
            <p:nvPr/>
          </p:nvPicPr>
          <p:blipFill>
            <a:blip r:embed="rId9"/>
            <a:stretch>
              <a:fillRect/>
            </a:stretch>
          </p:blipFill>
          <p:spPr>
            <a:xfrm>
              <a:off x="2653563" y="1990743"/>
              <a:ext cx="557568" cy="600458"/>
            </a:xfrm>
            <a:prstGeom prst="rect">
              <a:avLst/>
            </a:prstGeom>
          </p:spPr>
        </p:pic>
        <p:pic>
          <p:nvPicPr>
            <p:cNvPr id="27" name="Picture 26">
              <a:extLst>
                <a:ext uri="{FF2B5EF4-FFF2-40B4-BE49-F238E27FC236}">
                  <a16:creationId xmlns:a16="http://schemas.microsoft.com/office/drawing/2014/main" id="{5BA6A656-3C7C-1CB8-A483-EAEBF4A6A330}"/>
                </a:ext>
              </a:extLst>
            </p:cNvPr>
            <p:cNvPicPr>
              <a:picLocks noChangeAspect="1"/>
            </p:cNvPicPr>
            <p:nvPr/>
          </p:nvPicPr>
          <p:blipFill>
            <a:blip r:embed="rId10"/>
            <a:stretch>
              <a:fillRect/>
            </a:stretch>
          </p:blipFill>
          <p:spPr>
            <a:xfrm>
              <a:off x="2661052" y="2879977"/>
              <a:ext cx="557317" cy="613049"/>
            </a:xfrm>
            <a:prstGeom prst="rect">
              <a:avLst/>
            </a:prstGeom>
          </p:spPr>
        </p:pic>
        <p:cxnSp>
          <p:nvCxnSpPr>
            <p:cNvPr id="30" name="Straight Arrow Connector 29">
              <a:extLst>
                <a:ext uri="{FF2B5EF4-FFF2-40B4-BE49-F238E27FC236}">
                  <a16:creationId xmlns:a16="http://schemas.microsoft.com/office/drawing/2014/main" id="{ABCDD4EB-5B91-1C44-FF95-142778105BAD}"/>
                </a:ext>
              </a:extLst>
            </p:cNvPr>
            <p:cNvCxnSpPr>
              <a:cxnSpLocks/>
            </p:cNvCxnSpPr>
            <p:nvPr/>
          </p:nvCxnSpPr>
          <p:spPr>
            <a:xfrm flipV="1">
              <a:off x="1353185" y="2342543"/>
              <a:ext cx="350327" cy="3377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89413D4-7EAC-CB5E-EBFB-541E71358E95}"/>
                </a:ext>
              </a:extLst>
            </p:cNvPr>
            <p:cNvCxnSpPr>
              <a:cxnSpLocks/>
            </p:cNvCxnSpPr>
            <p:nvPr/>
          </p:nvCxnSpPr>
          <p:spPr>
            <a:xfrm>
              <a:off x="1403278" y="3025161"/>
              <a:ext cx="372242" cy="2802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84A8E8F9-86B0-DC4A-939F-F4015001F599}"/>
                </a:ext>
              </a:extLst>
            </p:cNvPr>
            <p:cNvCxnSpPr>
              <a:cxnSpLocks/>
              <a:stCxn id="23" idx="2"/>
              <a:endCxn id="24" idx="0"/>
            </p:cNvCxnSpPr>
            <p:nvPr/>
          </p:nvCxnSpPr>
          <p:spPr>
            <a:xfrm>
              <a:off x="1982170" y="2503854"/>
              <a:ext cx="0" cy="7048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78F6202-5B2A-8CB4-BFB1-118AEE6337CE}"/>
                </a:ext>
              </a:extLst>
            </p:cNvPr>
            <p:cNvCxnSpPr>
              <a:cxnSpLocks/>
              <a:endCxn id="25" idx="1"/>
            </p:cNvCxnSpPr>
            <p:nvPr/>
          </p:nvCxnSpPr>
          <p:spPr>
            <a:xfrm>
              <a:off x="2260828" y="2219138"/>
              <a:ext cx="392735" cy="718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2AE2E09-644E-5139-806A-4906C5922DE4}"/>
                </a:ext>
              </a:extLst>
            </p:cNvPr>
            <p:cNvCxnSpPr>
              <a:cxnSpLocks/>
              <a:endCxn id="27" idx="1"/>
            </p:cNvCxnSpPr>
            <p:nvPr/>
          </p:nvCxnSpPr>
          <p:spPr>
            <a:xfrm flipV="1">
              <a:off x="2256095" y="3186502"/>
              <a:ext cx="404957" cy="30652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A255DA8-EA99-1B72-FFCA-2854B161529D}"/>
                </a:ext>
              </a:extLst>
            </p:cNvPr>
            <p:cNvCxnSpPr>
              <a:cxnSpLocks/>
              <a:stCxn id="27" idx="0"/>
              <a:endCxn id="25" idx="2"/>
            </p:cNvCxnSpPr>
            <p:nvPr/>
          </p:nvCxnSpPr>
          <p:spPr>
            <a:xfrm flipH="1" flipV="1">
              <a:off x="2932347" y="2591201"/>
              <a:ext cx="7364" cy="2887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extBox 55">
            <a:extLst>
              <a:ext uri="{FF2B5EF4-FFF2-40B4-BE49-F238E27FC236}">
                <a16:creationId xmlns:a16="http://schemas.microsoft.com/office/drawing/2014/main" id="{5DBF2BB3-DE17-A327-0B6B-0A32211A3414}"/>
              </a:ext>
            </a:extLst>
          </p:cNvPr>
          <p:cNvSpPr txBox="1"/>
          <p:nvPr/>
        </p:nvSpPr>
        <p:spPr>
          <a:xfrm>
            <a:off x="1387734" y="1907458"/>
            <a:ext cx="2473339" cy="400110"/>
          </a:xfrm>
          <a:prstGeom prst="rect">
            <a:avLst/>
          </a:prstGeom>
          <a:solidFill>
            <a:srgbClr val="F0D0D5"/>
          </a:solidFill>
        </p:spPr>
        <p:txBody>
          <a:bodyPr wrap="square" rtlCol="0">
            <a:spAutoFit/>
          </a:bodyPr>
          <a:lstStyle/>
          <a:p>
            <a:pPr algn="ctr"/>
            <a:r>
              <a:rPr lang="en-US" sz="2000" dirty="0"/>
              <a:t>Friendship relations?</a:t>
            </a:r>
            <a:endParaRPr lang="en-CH" sz="2000" dirty="0"/>
          </a:p>
        </p:txBody>
      </p:sp>
      <p:sp>
        <p:nvSpPr>
          <p:cNvPr id="4096" name="TextBox 4095">
            <a:extLst>
              <a:ext uri="{FF2B5EF4-FFF2-40B4-BE49-F238E27FC236}">
                <a16:creationId xmlns:a16="http://schemas.microsoft.com/office/drawing/2014/main" id="{4A3B416D-97FF-6574-C154-E6C622182AC5}"/>
              </a:ext>
            </a:extLst>
          </p:cNvPr>
          <p:cNvSpPr txBox="1"/>
          <p:nvPr/>
        </p:nvSpPr>
        <p:spPr>
          <a:xfrm>
            <a:off x="5303912" y="1867569"/>
            <a:ext cx="2461055" cy="400110"/>
          </a:xfrm>
          <a:prstGeom prst="rect">
            <a:avLst/>
          </a:prstGeom>
          <a:solidFill>
            <a:schemeClr val="accent6">
              <a:lumMod val="20000"/>
              <a:lumOff val="80000"/>
            </a:schemeClr>
          </a:solidFill>
        </p:spPr>
        <p:txBody>
          <a:bodyPr wrap="square">
            <a:spAutoFit/>
          </a:bodyPr>
          <a:lstStyle/>
          <a:p>
            <a:pPr algn="ctr"/>
            <a:r>
              <a:rPr lang="en-US" sz="2000" dirty="0"/>
              <a:t>Graph</a:t>
            </a:r>
            <a:endParaRPr lang="en-CH" sz="1400" dirty="0"/>
          </a:p>
        </p:txBody>
      </p:sp>
    </p:spTree>
    <p:extLst>
      <p:ext uri="{BB962C8B-B14F-4D97-AF65-F5344CB8AC3E}">
        <p14:creationId xmlns:p14="http://schemas.microsoft.com/office/powerpoint/2010/main" val="28881284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noAutofit/>
          </a:bodyPr>
          <a:lstStyle/>
          <a:p>
            <a:r>
              <a:rPr lang="en-US" sz="3600" dirty="0"/>
              <a:t>You develop your code on a </a:t>
            </a:r>
            <a:r>
              <a:rPr lang="en-CH" sz="3600" dirty="0"/>
              <a:t>small data set, how is it going to scale to the complete data set?</a:t>
            </a:r>
            <a:r>
              <a:rPr lang="en-US" sz="3600" dirty="0"/>
              <a:t> </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13</a:t>
            </a:fld>
            <a:endParaRPr lang="en-US"/>
          </a:p>
        </p:txBody>
      </p:sp>
      <p:graphicFrame>
        <p:nvGraphicFramePr>
          <p:cNvPr id="10" name="Table 9">
            <a:extLst>
              <a:ext uri="{FF2B5EF4-FFF2-40B4-BE49-F238E27FC236}">
                <a16:creationId xmlns:a16="http://schemas.microsoft.com/office/drawing/2014/main" id="{4192A762-AB0A-B599-3CFD-A8BED3E0955B}"/>
              </a:ext>
            </a:extLst>
          </p:cNvPr>
          <p:cNvGraphicFramePr>
            <a:graphicFrameLocks noGrp="1"/>
          </p:cNvGraphicFramePr>
          <p:nvPr>
            <p:extLst>
              <p:ext uri="{D42A27DB-BD31-4B8C-83A1-F6EECF244321}">
                <p14:modId xmlns:p14="http://schemas.microsoft.com/office/powerpoint/2010/main" val="2666301468"/>
              </p:ext>
            </p:extLst>
          </p:nvPr>
        </p:nvGraphicFramePr>
        <p:xfrm>
          <a:off x="2622162" y="2340969"/>
          <a:ext cx="899004" cy="907644"/>
        </p:xfrm>
        <a:graphic>
          <a:graphicData uri="http://schemas.openxmlformats.org/drawingml/2006/table">
            <a:tbl>
              <a:tblPr firstRow="1" bandRow="1">
                <a:tableStyleId>{5C22544A-7EE6-4342-B048-85BDC9FD1C3A}</a:tableStyleId>
              </a:tblPr>
              <a:tblGrid>
                <a:gridCol w="299668">
                  <a:extLst>
                    <a:ext uri="{9D8B030D-6E8A-4147-A177-3AD203B41FA5}">
                      <a16:colId xmlns:a16="http://schemas.microsoft.com/office/drawing/2014/main" val="271409997"/>
                    </a:ext>
                  </a:extLst>
                </a:gridCol>
                <a:gridCol w="299668">
                  <a:extLst>
                    <a:ext uri="{9D8B030D-6E8A-4147-A177-3AD203B41FA5}">
                      <a16:colId xmlns:a16="http://schemas.microsoft.com/office/drawing/2014/main" val="3628711874"/>
                    </a:ext>
                  </a:extLst>
                </a:gridCol>
                <a:gridCol w="299668">
                  <a:extLst>
                    <a:ext uri="{9D8B030D-6E8A-4147-A177-3AD203B41FA5}">
                      <a16:colId xmlns:a16="http://schemas.microsoft.com/office/drawing/2014/main" val="418691767"/>
                    </a:ext>
                  </a:extLst>
                </a:gridCol>
              </a:tblGrid>
              <a:tr h="301781">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301781">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301781">
                <a:tc>
                  <a:txBody>
                    <a:bodyPr/>
                    <a:lstStyle/>
                    <a:p>
                      <a:endParaRPr lang="en-CH" sz="150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3948" marR="73948" marT="36974" marB="36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bl>
          </a:graphicData>
        </a:graphic>
      </p:graphicFrame>
      <p:graphicFrame>
        <p:nvGraphicFramePr>
          <p:cNvPr id="11" name="Table 10">
            <a:extLst>
              <a:ext uri="{FF2B5EF4-FFF2-40B4-BE49-F238E27FC236}">
                <a16:creationId xmlns:a16="http://schemas.microsoft.com/office/drawing/2014/main" id="{27C1F86E-32F0-FD2D-643E-317A1CCBFC89}"/>
              </a:ext>
            </a:extLst>
          </p:cNvPr>
          <p:cNvGraphicFramePr>
            <a:graphicFrameLocks noGrp="1"/>
          </p:cNvGraphicFramePr>
          <p:nvPr>
            <p:extLst>
              <p:ext uri="{D42A27DB-BD31-4B8C-83A1-F6EECF244321}">
                <p14:modId xmlns:p14="http://schemas.microsoft.com/office/powerpoint/2010/main" val="1367180532"/>
              </p:ext>
            </p:extLst>
          </p:nvPr>
        </p:nvGraphicFramePr>
        <p:xfrm>
          <a:off x="6157048" y="2340969"/>
          <a:ext cx="4486419" cy="1793616"/>
        </p:xfrm>
        <a:graphic>
          <a:graphicData uri="http://schemas.openxmlformats.org/drawingml/2006/table">
            <a:tbl>
              <a:tblPr firstRow="1" bandRow="1">
                <a:tableStyleId>{5C22544A-7EE6-4342-B048-85BDC9FD1C3A}</a:tableStyleId>
              </a:tblPr>
              <a:tblGrid>
                <a:gridCol w="311003">
                  <a:extLst>
                    <a:ext uri="{9D8B030D-6E8A-4147-A177-3AD203B41FA5}">
                      <a16:colId xmlns:a16="http://schemas.microsoft.com/office/drawing/2014/main" val="271409997"/>
                    </a:ext>
                  </a:extLst>
                </a:gridCol>
                <a:gridCol w="298244">
                  <a:extLst>
                    <a:ext uri="{9D8B030D-6E8A-4147-A177-3AD203B41FA5}">
                      <a16:colId xmlns:a16="http://schemas.microsoft.com/office/drawing/2014/main" val="3628711874"/>
                    </a:ext>
                  </a:extLst>
                </a:gridCol>
                <a:gridCol w="298244">
                  <a:extLst>
                    <a:ext uri="{9D8B030D-6E8A-4147-A177-3AD203B41FA5}">
                      <a16:colId xmlns:a16="http://schemas.microsoft.com/office/drawing/2014/main" val="418691767"/>
                    </a:ext>
                  </a:extLst>
                </a:gridCol>
                <a:gridCol w="298244">
                  <a:extLst>
                    <a:ext uri="{9D8B030D-6E8A-4147-A177-3AD203B41FA5}">
                      <a16:colId xmlns:a16="http://schemas.microsoft.com/office/drawing/2014/main" val="3545934758"/>
                    </a:ext>
                  </a:extLst>
                </a:gridCol>
                <a:gridCol w="298244">
                  <a:extLst>
                    <a:ext uri="{9D8B030D-6E8A-4147-A177-3AD203B41FA5}">
                      <a16:colId xmlns:a16="http://schemas.microsoft.com/office/drawing/2014/main" val="3047711499"/>
                    </a:ext>
                  </a:extLst>
                </a:gridCol>
                <a:gridCol w="298244">
                  <a:extLst>
                    <a:ext uri="{9D8B030D-6E8A-4147-A177-3AD203B41FA5}">
                      <a16:colId xmlns:a16="http://schemas.microsoft.com/office/drawing/2014/main" val="3472330921"/>
                    </a:ext>
                  </a:extLst>
                </a:gridCol>
                <a:gridCol w="298244">
                  <a:extLst>
                    <a:ext uri="{9D8B030D-6E8A-4147-A177-3AD203B41FA5}">
                      <a16:colId xmlns:a16="http://schemas.microsoft.com/office/drawing/2014/main" val="1921929230"/>
                    </a:ext>
                  </a:extLst>
                </a:gridCol>
                <a:gridCol w="298244">
                  <a:extLst>
                    <a:ext uri="{9D8B030D-6E8A-4147-A177-3AD203B41FA5}">
                      <a16:colId xmlns:a16="http://schemas.microsoft.com/office/drawing/2014/main" val="1391632754"/>
                    </a:ext>
                  </a:extLst>
                </a:gridCol>
                <a:gridCol w="298244">
                  <a:extLst>
                    <a:ext uri="{9D8B030D-6E8A-4147-A177-3AD203B41FA5}">
                      <a16:colId xmlns:a16="http://schemas.microsoft.com/office/drawing/2014/main" val="3428786151"/>
                    </a:ext>
                  </a:extLst>
                </a:gridCol>
                <a:gridCol w="298244">
                  <a:extLst>
                    <a:ext uri="{9D8B030D-6E8A-4147-A177-3AD203B41FA5}">
                      <a16:colId xmlns:a16="http://schemas.microsoft.com/office/drawing/2014/main" val="1694490787"/>
                    </a:ext>
                  </a:extLst>
                </a:gridCol>
                <a:gridCol w="298244">
                  <a:extLst>
                    <a:ext uri="{9D8B030D-6E8A-4147-A177-3AD203B41FA5}">
                      <a16:colId xmlns:a16="http://schemas.microsoft.com/office/drawing/2014/main" val="3706367088"/>
                    </a:ext>
                  </a:extLst>
                </a:gridCol>
                <a:gridCol w="298244">
                  <a:extLst>
                    <a:ext uri="{9D8B030D-6E8A-4147-A177-3AD203B41FA5}">
                      <a16:colId xmlns:a16="http://schemas.microsoft.com/office/drawing/2014/main" val="828271367"/>
                    </a:ext>
                  </a:extLst>
                </a:gridCol>
                <a:gridCol w="298244">
                  <a:extLst>
                    <a:ext uri="{9D8B030D-6E8A-4147-A177-3AD203B41FA5}">
                      <a16:colId xmlns:a16="http://schemas.microsoft.com/office/drawing/2014/main" val="434137152"/>
                    </a:ext>
                  </a:extLst>
                </a:gridCol>
                <a:gridCol w="298244">
                  <a:extLst>
                    <a:ext uri="{9D8B030D-6E8A-4147-A177-3AD203B41FA5}">
                      <a16:colId xmlns:a16="http://schemas.microsoft.com/office/drawing/2014/main" val="3268435576"/>
                    </a:ext>
                  </a:extLst>
                </a:gridCol>
                <a:gridCol w="298244">
                  <a:extLst>
                    <a:ext uri="{9D8B030D-6E8A-4147-A177-3AD203B41FA5}">
                      <a16:colId xmlns:a16="http://schemas.microsoft.com/office/drawing/2014/main" val="19851295"/>
                    </a:ext>
                  </a:extLst>
                </a:gridCol>
              </a:tblGrid>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796856282"/>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6687898"/>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960825043"/>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7090437"/>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344918"/>
                  </a:ext>
                </a:extLst>
              </a:tr>
              <a:tr h="294190">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en-CH" sz="1500" dirty="0"/>
                    </a:p>
                  </a:txBody>
                  <a:tcPr marL="70334" marR="70334" marT="35168" marB="351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263683157"/>
                  </a:ext>
                </a:extLst>
              </a:tr>
            </a:tbl>
          </a:graphicData>
        </a:graphic>
      </p:graphicFrame>
      <p:sp>
        <p:nvSpPr>
          <p:cNvPr id="12" name="TextBox 11">
            <a:extLst>
              <a:ext uri="{FF2B5EF4-FFF2-40B4-BE49-F238E27FC236}">
                <a16:creationId xmlns:a16="http://schemas.microsoft.com/office/drawing/2014/main" id="{BADA8640-351D-8CBB-70A8-A935F570E2EA}"/>
              </a:ext>
            </a:extLst>
          </p:cNvPr>
          <p:cNvSpPr txBox="1"/>
          <p:nvPr/>
        </p:nvSpPr>
        <p:spPr>
          <a:xfrm>
            <a:off x="1487488" y="4404638"/>
            <a:ext cx="3168352" cy="830997"/>
          </a:xfrm>
          <a:prstGeom prst="rect">
            <a:avLst/>
          </a:prstGeom>
          <a:noFill/>
        </p:spPr>
        <p:txBody>
          <a:bodyPr wrap="square" rtlCol="0">
            <a:spAutoFit/>
          </a:bodyPr>
          <a:lstStyle/>
          <a:p>
            <a:pPr algn="ctr"/>
            <a:r>
              <a:rPr lang="en-CH" sz="2400" dirty="0"/>
              <a:t>N data points,</a:t>
            </a:r>
          </a:p>
          <a:p>
            <a:pPr algn="ctr"/>
            <a:r>
              <a:rPr lang="en-CH" sz="2400" dirty="0"/>
              <a:t>Processing time T</a:t>
            </a:r>
          </a:p>
        </p:txBody>
      </p:sp>
      <p:sp>
        <p:nvSpPr>
          <p:cNvPr id="13" name="TextBox 12">
            <a:extLst>
              <a:ext uri="{FF2B5EF4-FFF2-40B4-BE49-F238E27FC236}">
                <a16:creationId xmlns:a16="http://schemas.microsoft.com/office/drawing/2014/main" id="{3DE94A0F-6552-2155-D875-E374F36AB29E}"/>
              </a:ext>
            </a:extLst>
          </p:cNvPr>
          <p:cNvSpPr txBox="1"/>
          <p:nvPr/>
        </p:nvSpPr>
        <p:spPr>
          <a:xfrm>
            <a:off x="6816080" y="4404638"/>
            <a:ext cx="3168352" cy="830997"/>
          </a:xfrm>
          <a:prstGeom prst="rect">
            <a:avLst/>
          </a:prstGeom>
          <a:noFill/>
        </p:spPr>
        <p:txBody>
          <a:bodyPr wrap="square" rtlCol="0">
            <a:spAutoFit/>
          </a:bodyPr>
          <a:lstStyle/>
          <a:p>
            <a:pPr algn="ctr"/>
            <a:r>
              <a:rPr lang="en-CH" sz="2400" dirty="0"/>
              <a:t>10x N data points</a:t>
            </a:r>
          </a:p>
          <a:p>
            <a:pPr algn="ctr"/>
            <a:r>
              <a:rPr lang="en-CH" sz="2400" b="1" dirty="0">
                <a:solidFill>
                  <a:srgbClr val="FF0000"/>
                </a:solidFill>
              </a:rPr>
              <a:t>Processing time -&gt; ?</a:t>
            </a:r>
          </a:p>
        </p:txBody>
      </p:sp>
      <p:sp>
        <p:nvSpPr>
          <p:cNvPr id="15" name="TextBox 14">
            <a:extLst>
              <a:ext uri="{FF2B5EF4-FFF2-40B4-BE49-F238E27FC236}">
                <a16:creationId xmlns:a16="http://schemas.microsoft.com/office/drawing/2014/main" id="{BF67523E-0FCA-52E8-61C0-0C8B25400F0B}"/>
              </a:ext>
            </a:extLst>
          </p:cNvPr>
          <p:cNvSpPr txBox="1"/>
          <p:nvPr/>
        </p:nvSpPr>
        <p:spPr>
          <a:xfrm>
            <a:off x="1216662" y="1730348"/>
            <a:ext cx="3710004" cy="523220"/>
          </a:xfrm>
          <a:prstGeom prst="rect">
            <a:avLst/>
          </a:prstGeom>
          <a:noFill/>
        </p:spPr>
        <p:txBody>
          <a:bodyPr wrap="square">
            <a:spAutoFit/>
          </a:bodyPr>
          <a:lstStyle/>
          <a:p>
            <a:pPr algn="ctr"/>
            <a:r>
              <a:rPr lang="en-CH" sz="2800" b="1" dirty="0"/>
              <a:t>Development data </a:t>
            </a:r>
          </a:p>
        </p:txBody>
      </p:sp>
      <p:sp>
        <p:nvSpPr>
          <p:cNvPr id="17" name="TextBox 16">
            <a:extLst>
              <a:ext uri="{FF2B5EF4-FFF2-40B4-BE49-F238E27FC236}">
                <a16:creationId xmlns:a16="http://schemas.microsoft.com/office/drawing/2014/main" id="{9E652F59-3A23-6A14-3781-82043BCF40C4}"/>
              </a:ext>
            </a:extLst>
          </p:cNvPr>
          <p:cNvSpPr txBox="1"/>
          <p:nvPr/>
        </p:nvSpPr>
        <p:spPr>
          <a:xfrm>
            <a:off x="7073990" y="1730348"/>
            <a:ext cx="2652533" cy="523220"/>
          </a:xfrm>
          <a:prstGeom prst="rect">
            <a:avLst/>
          </a:prstGeom>
          <a:noFill/>
        </p:spPr>
        <p:txBody>
          <a:bodyPr wrap="square">
            <a:spAutoFit/>
          </a:bodyPr>
          <a:lstStyle/>
          <a:p>
            <a:pPr algn="ctr"/>
            <a:r>
              <a:rPr lang="en-CH" sz="2800" b="1" dirty="0"/>
              <a:t>Real data</a:t>
            </a:r>
          </a:p>
        </p:txBody>
      </p:sp>
      <p:sp>
        <p:nvSpPr>
          <p:cNvPr id="14" name="TextBox 13">
            <a:extLst>
              <a:ext uri="{FF2B5EF4-FFF2-40B4-BE49-F238E27FC236}">
                <a16:creationId xmlns:a16="http://schemas.microsoft.com/office/drawing/2014/main" id="{FE4BE662-AB81-D24A-BC1E-6FF7C5E758B1}"/>
              </a:ext>
            </a:extLst>
          </p:cNvPr>
          <p:cNvSpPr txBox="1"/>
          <p:nvPr/>
        </p:nvSpPr>
        <p:spPr>
          <a:xfrm>
            <a:off x="3008750" y="5733256"/>
            <a:ext cx="6102492" cy="461665"/>
          </a:xfrm>
          <a:custGeom>
            <a:avLst/>
            <a:gdLst>
              <a:gd name="connsiteX0" fmla="*/ 0 w 6102492"/>
              <a:gd name="connsiteY0" fmla="*/ 0 h 461665"/>
              <a:gd name="connsiteX1" fmla="*/ 556005 w 6102492"/>
              <a:gd name="connsiteY1" fmla="*/ 0 h 461665"/>
              <a:gd name="connsiteX2" fmla="*/ 1173035 w 6102492"/>
              <a:gd name="connsiteY2" fmla="*/ 0 h 461665"/>
              <a:gd name="connsiteX3" fmla="*/ 1729039 w 6102492"/>
              <a:gd name="connsiteY3" fmla="*/ 0 h 461665"/>
              <a:gd name="connsiteX4" fmla="*/ 2468119 w 6102492"/>
              <a:gd name="connsiteY4" fmla="*/ 0 h 461665"/>
              <a:gd name="connsiteX5" fmla="*/ 3146174 w 6102492"/>
              <a:gd name="connsiteY5" fmla="*/ 0 h 461665"/>
              <a:gd name="connsiteX6" fmla="*/ 3824228 w 6102492"/>
              <a:gd name="connsiteY6" fmla="*/ 0 h 461665"/>
              <a:gd name="connsiteX7" fmla="*/ 4624333 w 6102492"/>
              <a:gd name="connsiteY7" fmla="*/ 0 h 461665"/>
              <a:gd name="connsiteX8" fmla="*/ 5363412 w 6102492"/>
              <a:gd name="connsiteY8" fmla="*/ 0 h 461665"/>
              <a:gd name="connsiteX9" fmla="*/ 6102492 w 6102492"/>
              <a:gd name="connsiteY9" fmla="*/ 0 h 461665"/>
              <a:gd name="connsiteX10" fmla="*/ 6102492 w 6102492"/>
              <a:gd name="connsiteY10" fmla="*/ 461665 h 461665"/>
              <a:gd name="connsiteX11" fmla="*/ 5607512 w 6102492"/>
              <a:gd name="connsiteY11" fmla="*/ 461665 h 461665"/>
              <a:gd name="connsiteX12" fmla="*/ 5051507 w 6102492"/>
              <a:gd name="connsiteY12" fmla="*/ 461665 h 461665"/>
              <a:gd name="connsiteX13" fmla="*/ 4312428 w 6102492"/>
              <a:gd name="connsiteY13" fmla="*/ 461665 h 461665"/>
              <a:gd name="connsiteX14" fmla="*/ 3512323 w 6102492"/>
              <a:gd name="connsiteY14" fmla="*/ 461665 h 461665"/>
              <a:gd name="connsiteX15" fmla="*/ 2895293 w 6102492"/>
              <a:gd name="connsiteY15" fmla="*/ 461665 h 461665"/>
              <a:gd name="connsiteX16" fmla="*/ 2095189 w 6102492"/>
              <a:gd name="connsiteY16" fmla="*/ 461665 h 461665"/>
              <a:gd name="connsiteX17" fmla="*/ 1539184 w 6102492"/>
              <a:gd name="connsiteY17" fmla="*/ 461665 h 461665"/>
              <a:gd name="connsiteX18" fmla="*/ 1044204 w 6102492"/>
              <a:gd name="connsiteY18" fmla="*/ 461665 h 461665"/>
              <a:gd name="connsiteX19" fmla="*/ 0 w 6102492"/>
              <a:gd name="connsiteY19" fmla="*/ 461665 h 461665"/>
              <a:gd name="connsiteX20" fmla="*/ 0 w 6102492"/>
              <a:gd name="connsiteY20"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102492" h="461665" fill="none" extrusionOk="0">
                <a:moveTo>
                  <a:pt x="0" y="0"/>
                </a:moveTo>
                <a:cubicBezTo>
                  <a:pt x="243709" y="22296"/>
                  <a:pt x="300093" y="-1042"/>
                  <a:pt x="556005" y="0"/>
                </a:cubicBezTo>
                <a:cubicBezTo>
                  <a:pt x="811917" y="1042"/>
                  <a:pt x="981497" y="-12440"/>
                  <a:pt x="1173035" y="0"/>
                </a:cubicBezTo>
                <a:cubicBezTo>
                  <a:pt x="1364573" y="12440"/>
                  <a:pt x="1593685" y="6200"/>
                  <a:pt x="1729039" y="0"/>
                </a:cubicBezTo>
                <a:cubicBezTo>
                  <a:pt x="1864393" y="-6200"/>
                  <a:pt x="2204293" y="29298"/>
                  <a:pt x="2468119" y="0"/>
                </a:cubicBezTo>
                <a:cubicBezTo>
                  <a:pt x="2731945" y="-29298"/>
                  <a:pt x="2829813" y="107"/>
                  <a:pt x="3146174" y="0"/>
                </a:cubicBezTo>
                <a:cubicBezTo>
                  <a:pt x="3462535" y="-107"/>
                  <a:pt x="3568265" y="9801"/>
                  <a:pt x="3824228" y="0"/>
                </a:cubicBezTo>
                <a:cubicBezTo>
                  <a:pt x="4080191" y="-9801"/>
                  <a:pt x="4242359" y="-23072"/>
                  <a:pt x="4624333" y="0"/>
                </a:cubicBezTo>
                <a:cubicBezTo>
                  <a:pt x="5006308" y="23072"/>
                  <a:pt x="5033932" y="-23009"/>
                  <a:pt x="5363412" y="0"/>
                </a:cubicBezTo>
                <a:cubicBezTo>
                  <a:pt x="5692892" y="23009"/>
                  <a:pt x="5842200" y="-32297"/>
                  <a:pt x="6102492" y="0"/>
                </a:cubicBezTo>
                <a:cubicBezTo>
                  <a:pt x="6122671" y="157204"/>
                  <a:pt x="6091518" y="315611"/>
                  <a:pt x="6102492" y="461665"/>
                </a:cubicBezTo>
                <a:cubicBezTo>
                  <a:pt x="5958930" y="482370"/>
                  <a:pt x="5776034" y="485946"/>
                  <a:pt x="5607512" y="461665"/>
                </a:cubicBezTo>
                <a:cubicBezTo>
                  <a:pt x="5438990" y="437384"/>
                  <a:pt x="5165024" y="456927"/>
                  <a:pt x="5051507" y="461665"/>
                </a:cubicBezTo>
                <a:cubicBezTo>
                  <a:pt x="4937991" y="466403"/>
                  <a:pt x="4572247" y="491013"/>
                  <a:pt x="4312428" y="461665"/>
                </a:cubicBezTo>
                <a:cubicBezTo>
                  <a:pt x="4052609" y="432317"/>
                  <a:pt x="3739662" y="490303"/>
                  <a:pt x="3512323" y="461665"/>
                </a:cubicBezTo>
                <a:cubicBezTo>
                  <a:pt x="3284985" y="433027"/>
                  <a:pt x="3124496" y="465146"/>
                  <a:pt x="2895293" y="461665"/>
                </a:cubicBezTo>
                <a:cubicBezTo>
                  <a:pt x="2666090" y="458185"/>
                  <a:pt x="2451658" y="451648"/>
                  <a:pt x="2095189" y="461665"/>
                </a:cubicBezTo>
                <a:cubicBezTo>
                  <a:pt x="1738720" y="471682"/>
                  <a:pt x="1713597" y="439450"/>
                  <a:pt x="1539184" y="461665"/>
                </a:cubicBezTo>
                <a:cubicBezTo>
                  <a:pt x="1364772" y="483880"/>
                  <a:pt x="1161495" y="485897"/>
                  <a:pt x="1044204" y="461665"/>
                </a:cubicBezTo>
                <a:cubicBezTo>
                  <a:pt x="926913" y="437433"/>
                  <a:pt x="302746" y="419328"/>
                  <a:pt x="0" y="461665"/>
                </a:cubicBezTo>
                <a:cubicBezTo>
                  <a:pt x="4108" y="252334"/>
                  <a:pt x="-5091" y="225359"/>
                  <a:pt x="0" y="0"/>
                </a:cubicBezTo>
                <a:close/>
              </a:path>
              <a:path w="6102492" h="461665" stroke="0" extrusionOk="0">
                <a:moveTo>
                  <a:pt x="0" y="0"/>
                </a:moveTo>
                <a:cubicBezTo>
                  <a:pt x="230651" y="2535"/>
                  <a:pt x="422907" y="-22708"/>
                  <a:pt x="617030" y="0"/>
                </a:cubicBezTo>
                <a:cubicBezTo>
                  <a:pt x="811153" y="22708"/>
                  <a:pt x="918338" y="12720"/>
                  <a:pt x="1112010" y="0"/>
                </a:cubicBezTo>
                <a:cubicBezTo>
                  <a:pt x="1305682" y="-12720"/>
                  <a:pt x="1542123" y="-867"/>
                  <a:pt x="1912114" y="0"/>
                </a:cubicBezTo>
                <a:cubicBezTo>
                  <a:pt x="2282105" y="867"/>
                  <a:pt x="2375580" y="-15658"/>
                  <a:pt x="2529144" y="0"/>
                </a:cubicBezTo>
                <a:cubicBezTo>
                  <a:pt x="2682708" y="15658"/>
                  <a:pt x="2963309" y="-19412"/>
                  <a:pt x="3146174" y="0"/>
                </a:cubicBezTo>
                <a:cubicBezTo>
                  <a:pt x="3329039" y="19412"/>
                  <a:pt x="3622179" y="14660"/>
                  <a:pt x="3946278" y="0"/>
                </a:cubicBezTo>
                <a:cubicBezTo>
                  <a:pt x="4270377" y="-14660"/>
                  <a:pt x="4339224" y="-22070"/>
                  <a:pt x="4502283" y="0"/>
                </a:cubicBezTo>
                <a:cubicBezTo>
                  <a:pt x="4665342" y="22070"/>
                  <a:pt x="4977686" y="33390"/>
                  <a:pt x="5302387" y="0"/>
                </a:cubicBezTo>
                <a:cubicBezTo>
                  <a:pt x="5627088" y="-33390"/>
                  <a:pt x="5869885" y="-29837"/>
                  <a:pt x="6102492" y="0"/>
                </a:cubicBezTo>
                <a:cubicBezTo>
                  <a:pt x="6089142" y="178584"/>
                  <a:pt x="6092500" y="304996"/>
                  <a:pt x="6102492" y="461665"/>
                </a:cubicBezTo>
                <a:cubicBezTo>
                  <a:pt x="5963416" y="438609"/>
                  <a:pt x="5752403" y="428331"/>
                  <a:pt x="5424437" y="461665"/>
                </a:cubicBezTo>
                <a:cubicBezTo>
                  <a:pt x="5096471" y="494999"/>
                  <a:pt x="4958208" y="469976"/>
                  <a:pt x="4807408" y="461665"/>
                </a:cubicBezTo>
                <a:cubicBezTo>
                  <a:pt x="4656608" y="453354"/>
                  <a:pt x="4303168" y="453800"/>
                  <a:pt x="4007303" y="461665"/>
                </a:cubicBezTo>
                <a:cubicBezTo>
                  <a:pt x="3711438" y="469530"/>
                  <a:pt x="3477611" y="472908"/>
                  <a:pt x="3207199" y="461665"/>
                </a:cubicBezTo>
                <a:cubicBezTo>
                  <a:pt x="2936787" y="450422"/>
                  <a:pt x="2768222" y="489090"/>
                  <a:pt x="2651194" y="461665"/>
                </a:cubicBezTo>
                <a:cubicBezTo>
                  <a:pt x="2534167" y="434240"/>
                  <a:pt x="2154934" y="459907"/>
                  <a:pt x="1973139" y="461665"/>
                </a:cubicBezTo>
                <a:cubicBezTo>
                  <a:pt x="1791344" y="463423"/>
                  <a:pt x="1404080" y="471029"/>
                  <a:pt x="1173035" y="461665"/>
                </a:cubicBezTo>
                <a:cubicBezTo>
                  <a:pt x="941990" y="452301"/>
                  <a:pt x="306306" y="431118"/>
                  <a:pt x="0" y="461665"/>
                </a:cubicBezTo>
                <a:cubicBezTo>
                  <a:pt x="-2462" y="300802"/>
                  <a:pt x="-2149" y="122032"/>
                  <a:pt x="0" y="0"/>
                </a:cubicBezTo>
                <a:close/>
              </a:path>
            </a:pathLst>
          </a:custGeom>
          <a:solidFill>
            <a:schemeClr val="bg2"/>
          </a:solidFill>
          <a:ln w="38100">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pPr algn="ctr"/>
            <a:r>
              <a:rPr lang="en-CH" sz="2400" dirty="0"/>
              <a:t>We’re interested in orders of magnitude</a:t>
            </a:r>
          </a:p>
        </p:txBody>
      </p:sp>
    </p:spTree>
    <p:extLst>
      <p:ext uri="{BB962C8B-B14F-4D97-AF65-F5344CB8AC3E}">
        <p14:creationId xmlns:p14="http://schemas.microsoft.com/office/powerpoint/2010/main" val="162134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14</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1191527091"/>
              </p:ext>
            </p:extLst>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O(n</a:t>
                      </a:r>
                      <a:r>
                        <a:rPr lang="en-CH" b="1" baseline="30000" dirty="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spTree>
    <p:extLst>
      <p:ext uri="{BB962C8B-B14F-4D97-AF65-F5344CB8AC3E}">
        <p14:creationId xmlns:p14="http://schemas.microsoft.com/office/powerpoint/2010/main" val="4212533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Hands-on: Operations on lists</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15</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graphicFrame>
        <p:nvGraphicFramePr>
          <p:cNvPr id="14" name="Table 13">
            <a:extLst>
              <a:ext uri="{FF2B5EF4-FFF2-40B4-BE49-F238E27FC236}">
                <a16:creationId xmlns:a16="http://schemas.microsoft.com/office/drawing/2014/main" id="{7653617D-61E3-4589-3DD8-3CBB47B50DCA}"/>
              </a:ext>
            </a:extLst>
          </p:cNvPr>
          <p:cNvGraphicFramePr>
            <a:graphicFrameLocks noGrp="1"/>
          </p:cNvGraphicFramePr>
          <p:nvPr>
            <p:extLst>
              <p:ext uri="{D42A27DB-BD31-4B8C-83A1-F6EECF244321}">
                <p14:modId xmlns:p14="http://schemas.microsoft.com/office/powerpoint/2010/main" val="1753612923"/>
              </p:ext>
            </p:extLst>
          </p:nvPr>
        </p:nvGraphicFramePr>
        <p:xfrm>
          <a:off x="751384" y="3957955"/>
          <a:ext cx="5632648" cy="2261020"/>
        </p:xfrm>
        <a:graphic>
          <a:graphicData uri="http://schemas.openxmlformats.org/drawingml/2006/table">
            <a:tbl>
              <a:tblPr firstRow="1" bandRow="1">
                <a:tableStyleId>{5C22544A-7EE6-4342-B048-85BDC9FD1C3A}</a:tableStyleId>
              </a:tblPr>
              <a:tblGrid>
                <a:gridCol w="1408471">
                  <a:extLst>
                    <a:ext uri="{9D8B030D-6E8A-4147-A177-3AD203B41FA5}">
                      <a16:colId xmlns:a16="http://schemas.microsoft.com/office/drawing/2014/main" val="2060215517"/>
                    </a:ext>
                  </a:extLst>
                </a:gridCol>
                <a:gridCol w="4224177">
                  <a:extLst>
                    <a:ext uri="{9D8B030D-6E8A-4147-A177-3AD203B41FA5}">
                      <a16:colId xmlns:a16="http://schemas.microsoft.com/office/drawing/2014/main" val="3738325131"/>
                    </a:ext>
                  </a:extLst>
                </a:gridCol>
              </a:tblGrid>
              <a:tr h="411900">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CH" dirty="0">
                          <a:solidFill>
                            <a:schemeClr val="bg2">
                              <a:lumMod val="25000"/>
                            </a:schemeClr>
                          </a:solidFill>
                        </a:rPr>
                        <a:t>Operation on lists that scales this way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22769138"/>
                  </a:ext>
                </a:extLst>
              </a:tr>
              <a:tr h="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CH"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21720873"/>
                  </a:ext>
                </a:extLst>
              </a:tr>
            </a:tbl>
          </a:graphicData>
        </a:graphic>
      </p:graphicFrame>
      <p:sp>
        <p:nvSpPr>
          <p:cNvPr id="19" name="Rectangle 18">
            <a:extLst>
              <a:ext uri="{FF2B5EF4-FFF2-40B4-BE49-F238E27FC236}">
                <a16:creationId xmlns:a16="http://schemas.microsoft.com/office/drawing/2014/main" id="{4BC7B416-592F-8FE2-1250-AEF3B02D7DDE}"/>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pic>
        <p:nvPicPr>
          <p:cNvPr id="20" name="Graphic 19">
            <a:extLst>
              <a:ext uri="{FF2B5EF4-FFF2-40B4-BE49-F238E27FC236}">
                <a16:creationId xmlns:a16="http://schemas.microsoft.com/office/drawing/2014/main" id="{4153C0E7-C1EC-3A3A-9D5E-ADBF371D3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12873505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Hands-on: Operations on lists</a:t>
            </a:r>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16</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nvGraphicFramePr>
        <p:xfrm>
          <a:off x="751384" y="1258760"/>
          <a:ext cx="5632648" cy="2494280"/>
        </p:xfrm>
        <a:graphic>
          <a:graphicData uri="http://schemas.openxmlformats.org/drawingml/2006/table">
            <a:tbl>
              <a:tblPr firstRow="1" bandRow="1">
                <a:tableStyleId>{5C22544A-7EE6-4342-B048-85BDC9FD1C3A}</a:tableStyleId>
              </a:tblPr>
              <a:tblGrid>
                <a:gridCol w="1401770">
                  <a:extLst>
                    <a:ext uri="{9D8B030D-6E8A-4147-A177-3AD203B41FA5}">
                      <a16:colId xmlns:a16="http://schemas.microsoft.com/office/drawing/2014/main" val="2060215517"/>
                    </a:ext>
                  </a:extLst>
                </a:gridCol>
                <a:gridCol w="1638590">
                  <a:extLst>
                    <a:ext uri="{9D8B030D-6E8A-4147-A177-3AD203B41FA5}">
                      <a16:colId xmlns:a16="http://schemas.microsoft.com/office/drawing/2014/main" val="3200531112"/>
                    </a:ext>
                  </a:extLst>
                </a:gridCol>
                <a:gridCol w="2592288">
                  <a:extLst>
                    <a:ext uri="{9D8B030D-6E8A-4147-A177-3AD203B41FA5}">
                      <a16:colId xmlns:a16="http://schemas.microsoft.com/office/drawing/2014/main" val="1401730132"/>
                    </a:ext>
                  </a:extLst>
                </a:gridCol>
              </a:tblGrid>
              <a:tr h="419521">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What we call it</a:t>
                      </a:r>
                      <a:endParaRPr lang="en-CH" dirty="0">
                        <a:solidFill>
                          <a:schemeClr val="bg2">
                            <a:lumMod val="2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dirty="0">
                          <a:solidFill>
                            <a:schemeClr val="bg2">
                              <a:lumMod val="25000"/>
                            </a:schemeClr>
                          </a:solidFill>
                        </a:rPr>
                        <a:t>T</a:t>
                      </a:r>
                      <a:r>
                        <a:rPr lang="en-CH" dirty="0">
                          <a:solidFill>
                            <a:schemeClr val="bg2">
                              <a:lumMod val="25000"/>
                            </a:schemeClr>
                          </a:solidFill>
                        </a:rPr>
                        <a:t>ime increase</a:t>
                      </a:r>
                      <a:r>
                        <a:rPr lang="en-US" dirty="0">
                          <a:solidFill>
                            <a:schemeClr val="bg2">
                              <a:lumMod val="25000"/>
                            </a:schemeClr>
                          </a:solidFill>
                        </a:rPr>
                        <a:t>,</a:t>
                      </a:r>
                      <a:r>
                        <a:rPr lang="en-CH" dirty="0">
                          <a:solidFill>
                            <a:schemeClr val="bg2">
                              <a:lumMod val="25000"/>
                            </a:schemeClr>
                          </a:solidFill>
                        </a:rPr>
                        <a:t> </a:t>
                      </a:r>
                      <a:r>
                        <a:rPr lang="en-US" dirty="0">
                          <a:solidFill>
                            <a:schemeClr val="bg2">
                              <a:lumMod val="25000"/>
                            </a:schemeClr>
                          </a:solidFill>
                        </a:rPr>
                        <a:t>when</a:t>
                      </a:r>
                      <a:r>
                        <a:rPr lang="en-CH" dirty="0">
                          <a:solidFill>
                            <a:schemeClr val="bg2">
                              <a:lumMod val="25000"/>
                            </a:schemeClr>
                          </a:solidFill>
                        </a:rPr>
                        <a:t> data increases 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constant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quadratic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linearithmic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~10-20x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2769138"/>
                  </a:ext>
                </a:extLst>
              </a:tr>
              <a:tr h="37084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logarithmic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H" dirty="0"/>
                        <a:t>~1-2x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1720873"/>
                  </a:ext>
                </a:extLst>
              </a:tr>
            </a:tbl>
          </a:graphicData>
        </a:graphic>
      </p:graphicFrame>
      <p:grpSp>
        <p:nvGrpSpPr>
          <p:cNvPr id="17" name="Group 16">
            <a:extLst>
              <a:ext uri="{FF2B5EF4-FFF2-40B4-BE49-F238E27FC236}">
                <a16:creationId xmlns:a16="http://schemas.microsoft.com/office/drawing/2014/main" id="{D393E11A-0940-7F3E-8EF2-42DBDBE2BA36}"/>
              </a:ext>
            </a:extLst>
          </p:cNvPr>
          <p:cNvGrpSpPr/>
          <p:nvPr/>
        </p:nvGrpSpPr>
        <p:grpSpPr>
          <a:xfrm>
            <a:off x="7032103" y="1216973"/>
            <a:ext cx="4968553" cy="4423960"/>
            <a:chOff x="7032103" y="1216973"/>
            <a:chExt cx="4968553" cy="4423960"/>
          </a:xfrm>
        </p:grpSpPr>
        <p:pic>
          <p:nvPicPr>
            <p:cNvPr id="11" name="Picture 4" descr="Big O notation- What is it good for? – The Craft of Coding">
              <a:extLst>
                <a:ext uri="{FF2B5EF4-FFF2-40B4-BE49-F238E27FC236}">
                  <a16:creationId xmlns:a16="http://schemas.microsoft.com/office/drawing/2014/main" id="{88B64CF8-480D-6156-D60C-0F8D5DCC0C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120" y="1216973"/>
              <a:ext cx="4464496" cy="42528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B3CB49A-07A0-C3B9-4A2C-A7BA1017B6E3}"/>
                </a:ext>
              </a:extLst>
            </p:cNvPr>
            <p:cNvSpPr txBox="1"/>
            <p:nvPr/>
          </p:nvSpPr>
          <p:spPr>
            <a:xfrm rot="16200000">
              <a:off x="6095392" y="3112559"/>
              <a:ext cx="2335088" cy="461665"/>
            </a:xfrm>
            <a:prstGeom prst="rect">
              <a:avLst/>
            </a:prstGeom>
            <a:solidFill>
              <a:schemeClr val="bg1"/>
            </a:solidFill>
          </p:spPr>
          <p:txBody>
            <a:bodyPr wrap="square" rtlCol="0">
              <a:spAutoFit/>
            </a:bodyPr>
            <a:lstStyle/>
            <a:p>
              <a:pPr algn="ctr"/>
              <a:r>
                <a:rPr lang="en-CH" sz="2400" dirty="0"/>
                <a:t>Time</a:t>
              </a:r>
            </a:p>
          </p:txBody>
        </p:sp>
        <p:sp>
          <p:nvSpPr>
            <p:cNvPr id="7" name="TextBox 6">
              <a:extLst>
                <a:ext uri="{FF2B5EF4-FFF2-40B4-BE49-F238E27FC236}">
                  <a16:creationId xmlns:a16="http://schemas.microsoft.com/office/drawing/2014/main" id="{4FD25CA8-C5A0-9846-314B-26B0FE7E72DC}"/>
                </a:ext>
              </a:extLst>
            </p:cNvPr>
            <p:cNvSpPr txBox="1"/>
            <p:nvPr/>
          </p:nvSpPr>
          <p:spPr>
            <a:xfrm>
              <a:off x="8240824" y="5179268"/>
              <a:ext cx="2335088" cy="461665"/>
            </a:xfrm>
            <a:prstGeom prst="rect">
              <a:avLst/>
            </a:prstGeom>
            <a:solidFill>
              <a:schemeClr val="bg1"/>
            </a:solidFill>
          </p:spPr>
          <p:txBody>
            <a:bodyPr wrap="square" rtlCol="0">
              <a:spAutoFit/>
            </a:bodyPr>
            <a:lstStyle/>
            <a:p>
              <a:pPr algn="ctr"/>
              <a:r>
                <a:rPr lang="en-CH" sz="2400" dirty="0"/>
                <a:t>Input size, n</a:t>
              </a:r>
            </a:p>
          </p:txBody>
        </p:sp>
        <p:sp>
          <p:nvSpPr>
            <p:cNvPr id="9" name="TextBox 8">
              <a:extLst>
                <a:ext uri="{FF2B5EF4-FFF2-40B4-BE49-F238E27FC236}">
                  <a16:creationId xmlns:a16="http://schemas.microsoft.com/office/drawing/2014/main" id="{2426D3F2-FE80-E41C-D58F-6AB0CA6BD5CF}"/>
                </a:ext>
              </a:extLst>
            </p:cNvPr>
            <p:cNvSpPr txBox="1"/>
            <p:nvPr/>
          </p:nvSpPr>
          <p:spPr>
            <a:xfrm>
              <a:off x="10920536" y="2917700"/>
              <a:ext cx="799120" cy="400110"/>
            </a:xfrm>
            <a:prstGeom prst="rect">
              <a:avLst/>
            </a:prstGeom>
            <a:solidFill>
              <a:schemeClr val="bg1"/>
            </a:solidFill>
          </p:spPr>
          <p:txBody>
            <a:bodyPr wrap="square" rtlCol="0">
              <a:spAutoFit/>
            </a:bodyPr>
            <a:lstStyle/>
            <a:p>
              <a:r>
                <a:rPr lang="en-CH" sz="2000" dirty="0">
                  <a:solidFill>
                    <a:srgbClr val="56D72C"/>
                  </a:solidFill>
                </a:rPr>
                <a:t>O(n)</a:t>
              </a:r>
            </a:p>
          </p:txBody>
        </p:sp>
        <p:sp>
          <p:nvSpPr>
            <p:cNvPr id="10" name="TextBox 9">
              <a:extLst>
                <a:ext uri="{FF2B5EF4-FFF2-40B4-BE49-F238E27FC236}">
                  <a16:creationId xmlns:a16="http://schemas.microsoft.com/office/drawing/2014/main" id="{6E13CADC-8927-73E6-4D6C-9FB7B0F77DE8}"/>
                </a:ext>
              </a:extLst>
            </p:cNvPr>
            <p:cNvSpPr txBox="1"/>
            <p:nvPr/>
          </p:nvSpPr>
          <p:spPr>
            <a:xfrm>
              <a:off x="10920536" y="3993700"/>
              <a:ext cx="1080120" cy="400110"/>
            </a:xfrm>
            <a:prstGeom prst="rect">
              <a:avLst/>
            </a:prstGeom>
            <a:solidFill>
              <a:schemeClr val="bg1"/>
            </a:solidFill>
          </p:spPr>
          <p:txBody>
            <a:bodyPr wrap="square" rtlCol="0">
              <a:spAutoFit/>
            </a:bodyPr>
            <a:lstStyle/>
            <a:p>
              <a:r>
                <a:rPr lang="en-CH" sz="2000" dirty="0">
                  <a:solidFill>
                    <a:srgbClr val="0295FF"/>
                  </a:solidFill>
                </a:rPr>
                <a:t>O(log n)</a:t>
              </a:r>
            </a:p>
          </p:txBody>
        </p:sp>
        <p:sp>
          <p:nvSpPr>
            <p:cNvPr id="12" name="TextBox 11">
              <a:extLst>
                <a:ext uri="{FF2B5EF4-FFF2-40B4-BE49-F238E27FC236}">
                  <a16:creationId xmlns:a16="http://schemas.microsoft.com/office/drawing/2014/main" id="{567A70DA-9496-138C-D0A3-9DEAEA3CB351}"/>
                </a:ext>
              </a:extLst>
            </p:cNvPr>
            <p:cNvSpPr txBox="1"/>
            <p:nvPr/>
          </p:nvSpPr>
          <p:spPr>
            <a:xfrm>
              <a:off x="10920536" y="4491468"/>
              <a:ext cx="1080120" cy="400110"/>
            </a:xfrm>
            <a:prstGeom prst="rect">
              <a:avLst/>
            </a:prstGeom>
            <a:solidFill>
              <a:schemeClr val="bg1"/>
            </a:solidFill>
          </p:spPr>
          <p:txBody>
            <a:bodyPr wrap="square" rtlCol="0">
              <a:spAutoFit/>
            </a:bodyPr>
            <a:lstStyle/>
            <a:p>
              <a:r>
                <a:rPr lang="en-CH" sz="2000" dirty="0">
                  <a:solidFill>
                    <a:srgbClr val="0020FF"/>
                  </a:solidFill>
                </a:rPr>
                <a:t>O(1)</a:t>
              </a:r>
            </a:p>
          </p:txBody>
        </p:sp>
        <p:sp>
          <p:nvSpPr>
            <p:cNvPr id="13" name="TextBox 12">
              <a:extLst>
                <a:ext uri="{FF2B5EF4-FFF2-40B4-BE49-F238E27FC236}">
                  <a16:creationId xmlns:a16="http://schemas.microsoft.com/office/drawing/2014/main" id="{00748C42-37AD-707B-F64F-928FD7CA0E45}"/>
                </a:ext>
              </a:extLst>
            </p:cNvPr>
            <p:cNvSpPr txBox="1"/>
            <p:nvPr/>
          </p:nvSpPr>
          <p:spPr>
            <a:xfrm>
              <a:off x="10380476" y="1425112"/>
              <a:ext cx="1260140" cy="400110"/>
            </a:xfrm>
            <a:prstGeom prst="rect">
              <a:avLst/>
            </a:prstGeom>
            <a:solidFill>
              <a:schemeClr val="bg1"/>
            </a:solidFill>
          </p:spPr>
          <p:txBody>
            <a:bodyPr wrap="square" rtlCol="0">
              <a:spAutoFit/>
            </a:bodyPr>
            <a:lstStyle/>
            <a:p>
              <a:r>
                <a:rPr lang="en-CH" sz="2000" dirty="0">
                  <a:solidFill>
                    <a:srgbClr val="FF8CD8"/>
                  </a:solidFill>
                </a:rPr>
                <a:t>O(n log n)</a:t>
              </a:r>
            </a:p>
          </p:txBody>
        </p:sp>
        <p:sp>
          <p:nvSpPr>
            <p:cNvPr id="15" name="TextBox 14">
              <a:extLst>
                <a:ext uri="{FF2B5EF4-FFF2-40B4-BE49-F238E27FC236}">
                  <a16:creationId xmlns:a16="http://schemas.microsoft.com/office/drawing/2014/main" id="{F894B366-E44B-9EA6-ECA3-B761A26C4317}"/>
                </a:ext>
              </a:extLst>
            </p:cNvPr>
            <p:cNvSpPr txBox="1"/>
            <p:nvPr/>
          </p:nvSpPr>
          <p:spPr>
            <a:xfrm>
              <a:off x="9412267" y="1357742"/>
              <a:ext cx="788189" cy="400110"/>
            </a:xfrm>
            <a:prstGeom prst="rect">
              <a:avLst/>
            </a:prstGeom>
            <a:solidFill>
              <a:schemeClr val="bg1"/>
            </a:solidFill>
          </p:spPr>
          <p:txBody>
            <a:bodyPr wrap="square" rtlCol="0">
              <a:spAutoFit/>
            </a:bodyPr>
            <a:lstStyle/>
            <a:p>
              <a:r>
                <a:rPr lang="en-CH" sz="2000" dirty="0">
                  <a:solidFill>
                    <a:srgbClr val="FF8B00"/>
                  </a:solidFill>
                </a:rPr>
                <a:t>O(n</a:t>
              </a:r>
              <a:r>
                <a:rPr lang="en-CH" sz="2000" baseline="30000" dirty="0">
                  <a:solidFill>
                    <a:srgbClr val="FF8B00"/>
                  </a:solidFill>
                </a:rPr>
                <a:t>2</a:t>
              </a:r>
              <a:r>
                <a:rPr lang="en-CH" sz="2000" dirty="0">
                  <a:solidFill>
                    <a:srgbClr val="FF8B00"/>
                  </a:solidFill>
                </a:rPr>
                <a:t>)</a:t>
              </a:r>
            </a:p>
          </p:txBody>
        </p:sp>
        <p:sp>
          <p:nvSpPr>
            <p:cNvPr id="16" name="TextBox 15">
              <a:extLst>
                <a:ext uri="{FF2B5EF4-FFF2-40B4-BE49-F238E27FC236}">
                  <a16:creationId xmlns:a16="http://schemas.microsoft.com/office/drawing/2014/main" id="{DD61754C-FB6E-5DBD-79EF-0027219F702E}"/>
                </a:ext>
              </a:extLst>
            </p:cNvPr>
            <p:cNvSpPr txBox="1"/>
            <p:nvPr/>
          </p:nvSpPr>
          <p:spPr>
            <a:xfrm>
              <a:off x="8294757" y="1357742"/>
              <a:ext cx="788189" cy="400110"/>
            </a:xfrm>
            <a:prstGeom prst="rect">
              <a:avLst/>
            </a:prstGeom>
            <a:solidFill>
              <a:schemeClr val="bg1"/>
            </a:solidFill>
          </p:spPr>
          <p:txBody>
            <a:bodyPr wrap="square" rtlCol="0">
              <a:spAutoFit/>
            </a:bodyPr>
            <a:lstStyle/>
            <a:p>
              <a:r>
                <a:rPr lang="en-CH" sz="2000" dirty="0">
                  <a:solidFill>
                    <a:srgbClr val="FF0000"/>
                  </a:solidFill>
                </a:rPr>
                <a:t>O(2</a:t>
              </a:r>
              <a:r>
                <a:rPr lang="en-CH" sz="2000" baseline="30000" dirty="0">
                  <a:solidFill>
                    <a:srgbClr val="FF0000"/>
                  </a:solidFill>
                </a:rPr>
                <a:t>n</a:t>
              </a:r>
              <a:r>
                <a:rPr lang="en-CH" sz="2000" dirty="0">
                  <a:solidFill>
                    <a:srgbClr val="FF0000"/>
                  </a:solidFill>
                </a:rPr>
                <a:t>)</a:t>
              </a:r>
            </a:p>
          </p:txBody>
        </p:sp>
      </p:grpSp>
      <p:graphicFrame>
        <p:nvGraphicFramePr>
          <p:cNvPr id="14" name="Table 13">
            <a:extLst>
              <a:ext uri="{FF2B5EF4-FFF2-40B4-BE49-F238E27FC236}">
                <a16:creationId xmlns:a16="http://schemas.microsoft.com/office/drawing/2014/main" id="{7653617D-61E3-4589-3DD8-3CBB47B50DCA}"/>
              </a:ext>
            </a:extLst>
          </p:cNvPr>
          <p:cNvGraphicFramePr>
            <a:graphicFrameLocks noGrp="1"/>
          </p:cNvGraphicFramePr>
          <p:nvPr>
            <p:extLst>
              <p:ext uri="{D42A27DB-BD31-4B8C-83A1-F6EECF244321}">
                <p14:modId xmlns:p14="http://schemas.microsoft.com/office/powerpoint/2010/main" val="1637101289"/>
              </p:ext>
            </p:extLst>
          </p:nvPr>
        </p:nvGraphicFramePr>
        <p:xfrm>
          <a:off x="751384" y="3957955"/>
          <a:ext cx="5632648" cy="2530260"/>
        </p:xfrm>
        <a:graphic>
          <a:graphicData uri="http://schemas.openxmlformats.org/drawingml/2006/table">
            <a:tbl>
              <a:tblPr firstRow="1" bandRow="1">
                <a:tableStyleId>{5C22544A-7EE6-4342-B048-85BDC9FD1C3A}</a:tableStyleId>
              </a:tblPr>
              <a:tblGrid>
                <a:gridCol w="1408471">
                  <a:extLst>
                    <a:ext uri="{9D8B030D-6E8A-4147-A177-3AD203B41FA5}">
                      <a16:colId xmlns:a16="http://schemas.microsoft.com/office/drawing/2014/main" val="2060215517"/>
                    </a:ext>
                  </a:extLst>
                </a:gridCol>
                <a:gridCol w="4224177">
                  <a:extLst>
                    <a:ext uri="{9D8B030D-6E8A-4147-A177-3AD203B41FA5}">
                      <a16:colId xmlns:a16="http://schemas.microsoft.com/office/drawing/2014/main" val="3738325131"/>
                    </a:ext>
                  </a:extLst>
                </a:gridCol>
              </a:tblGrid>
              <a:tr h="411900">
                <a:tc>
                  <a:txBody>
                    <a:bodyPr/>
                    <a:lstStyle/>
                    <a:p>
                      <a:r>
                        <a:rPr lang="en-US" dirty="0">
                          <a:solidFill>
                            <a:schemeClr val="bg2">
                              <a:lumMod val="25000"/>
                            </a:schemeClr>
                          </a:solidFill>
                        </a:rPr>
                        <a:t>B</a:t>
                      </a:r>
                      <a:r>
                        <a:rPr lang="en-CH" dirty="0">
                          <a:solidFill>
                            <a:schemeClr val="bg2">
                              <a:lumMod val="25000"/>
                            </a:schemeClr>
                          </a:solidFill>
                        </a:rPr>
                        <a:t>ig-O class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CH" dirty="0">
                          <a:solidFill>
                            <a:schemeClr val="bg2">
                              <a:lumMod val="25000"/>
                            </a:schemeClr>
                          </a:solidFill>
                        </a:rPr>
                        <a:t>Operation on lists that scales this way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16493350"/>
                  </a:ext>
                </a:extLst>
              </a:tr>
              <a:tr h="370840">
                <a:tc>
                  <a:txBody>
                    <a:bodyPr/>
                    <a:lstStyle/>
                    <a:p>
                      <a:r>
                        <a:rPr lang="en-CH" b="1" dirty="0">
                          <a:solidFill>
                            <a:srgbClr val="1F45FF"/>
                          </a:solidFill>
                        </a:rPr>
                        <a:t>O(1)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Getting an element by its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90070366"/>
                  </a:ext>
                </a:extLst>
              </a:tr>
              <a:tr h="370840">
                <a:tc>
                  <a:txBody>
                    <a:bodyPr/>
                    <a:lstStyle/>
                    <a:p>
                      <a:r>
                        <a:rPr lang="en-CH" b="1" dirty="0">
                          <a:solidFill>
                            <a:srgbClr val="56D72C"/>
                          </a:solidFill>
                        </a:rPr>
                        <a:t>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Summing elements in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97992344"/>
                  </a:ext>
                </a:extLst>
              </a:tr>
              <a:tr h="370840">
                <a:tc>
                  <a:txBody>
                    <a:bodyPr/>
                    <a:lstStyle/>
                    <a:p>
                      <a:r>
                        <a:rPr lang="en-CH" b="1" dirty="0">
                          <a:solidFill>
                            <a:srgbClr val="FF8B00"/>
                          </a:solidFill>
                        </a:rPr>
                        <a:t>O</a:t>
                      </a:r>
                      <a:r>
                        <a:rPr lang="en-CH" b="1">
                          <a:solidFill>
                            <a:srgbClr val="FF8B00"/>
                          </a:solidFill>
                        </a:rPr>
                        <a:t>(n</a:t>
                      </a:r>
                      <a:r>
                        <a:rPr lang="en-CH" b="1" baseline="30000">
                          <a:solidFill>
                            <a:srgbClr val="FF8B00"/>
                          </a:solidFill>
                        </a:rPr>
                        <a:t>2</a:t>
                      </a:r>
                      <a:r>
                        <a:rPr lang="en-CH" b="1" dirty="0">
                          <a:solidFill>
                            <a:srgbClr val="FF8B00"/>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dirty="0"/>
                        <a:t>Computing distance between all pairs o</a:t>
                      </a:r>
                      <a:r>
                        <a:rPr lang="en-US" dirty="0"/>
                        <a:t>f</a:t>
                      </a:r>
                      <a:r>
                        <a:rPr lang="en-CH" dirty="0"/>
                        <a:t> elements in the list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67025948"/>
                  </a:ext>
                </a:extLst>
              </a:tr>
              <a:tr h="370840">
                <a:tc>
                  <a:txBody>
                    <a:bodyPr/>
                    <a:lstStyle/>
                    <a:p>
                      <a:r>
                        <a:rPr lang="en-CH" b="1" dirty="0">
                          <a:solidFill>
                            <a:srgbClr val="FF8CD8"/>
                          </a:solidFill>
                        </a:rPr>
                        <a:t>O(n * 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Sorting the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22769138"/>
                  </a:ext>
                </a:extLst>
              </a:tr>
              <a:tr h="0">
                <a:tc>
                  <a:txBody>
                    <a:bodyPr/>
                    <a:lstStyle/>
                    <a:p>
                      <a:r>
                        <a:rPr lang="en-CH" b="1" dirty="0">
                          <a:solidFill>
                            <a:srgbClr val="0092FF"/>
                          </a:solidFill>
                        </a:rPr>
                        <a:t>O(log 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CH" dirty="0"/>
                        <a:t>Searching an element in a sorted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21720873"/>
                  </a:ext>
                </a:extLst>
              </a:tr>
            </a:tbl>
          </a:graphicData>
        </a:graphic>
      </p:graphicFrame>
      <p:sp>
        <p:nvSpPr>
          <p:cNvPr id="19" name="Rectangle 18">
            <a:extLst>
              <a:ext uri="{FF2B5EF4-FFF2-40B4-BE49-F238E27FC236}">
                <a16:creationId xmlns:a16="http://schemas.microsoft.com/office/drawing/2014/main" id="{4BC7B416-592F-8FE2-1250-AEF3B02D7DDE}"/>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pic>
        <p:nvPicPr>
          <p:cNvPr id="20" name="Graphic 19">
            <a:extLst>
              <a:ext uri="{FF2B5EF4-FFF2-40B4-BE49-F238E27FC236}">
                <a16:creationId xmlns:a16="http://schemas.microsoft.com/office/drawing/2014/main" id="{4153C0E7-C1EC-3A3A-9D5E-ADBF371D3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1721465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17</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
        <p:nvSpPr>
          <p:cNvPr id="9" name="TextBox 8">
            <a:extLst>
              <a:ext uri="{FF2B5EF4-FFF2-40B4-BE49-F238E27FC236}">
                <a16:creationId xmlns:a16="http://schemas.microsoft.com/office/drawing/2014/main" id="{B59B32F1-3A78-3E01-9EE6-FC7FF356AD8B}"/>
              </a:ext>
            </a:extLst>
          </p:cNvPr>
          <p:cNvSpPr txBox="1"/>
          <p:nvPr/>
        </p:nvSpPr>
        <p:spPr>
          <a:xfrm>
            <a:off x="1559496" y="3429000"/>
            <a:ext cx="7560840" cy="461665"/>
          </a:xfrm>
          <a:prstGeom prst="rect">
            <a:avLst/>
          </a:prstGeom>
          <a:noFill/>
        </p:spPr>
        <p:txBody>
          <a:bodyPr wrap="square" rtlCol="0">
            <a:spAutoFit/>
          </a:bodyPr>
          <a:lstStyle/>
          <a:p>
            <a:r>
              <a:rPr lang="en-CH" sz="2400" dirty="0"/>
              <a:t>Expected result: </a:t>
            </a:r>
            <a:r>
              <a:rPr lang="en-US" sz="2400" dirty="0">
                <a:latin typeface="Consolas" panose="020B0609020204030204" pitchFamily="49" charset="0"/>
                <a:cs typeface="Consolas" panose="020B0609020204030204" pitchFamily="49" charset="0"/>
              </a:rPr>
              <a:t>['apple', 'orange', 'banana']</a:t>
            </a:r>
            <a:endParaRPr lang="en-CH"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903343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two</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18</a:t>
            </a:fld>
            <a:endParaRPr lang="en-US"/>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551384" y="1841500"/>
            <a:ext cx="6235700" cy="1587500"/>
          </a:xfrm>
          <a:prstGeom prst="rect">
            <a:avLst/>
          </a:prstGeom>
        </p:spPr>
      </p:pic>
      <p:sp>
        <p:nvSpPr>
          <p:cNvPr id="12" name="TextBox 11">
            <a:extLst>
              <a:ext uri="{FF2B5EF4-FFF2-40B4-BE49-F238E27FC236}">
                <a16:creationId xmlns:a16="http://schemas.microsoft.com/office/drawing/2014/main" id="{D5D19004-863D-BC80-19B1-16582CF786DC}"/>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a:t>
            </a:r>
          </a:p>
        </p:txBody>
      </p:sp>
    </p:spTree>
    <p:extLst>
      <p:ext uri="{BB962C8B-B14F-4D97-AF65-F5344CB8AC3E}">
        <p14:creationId xmlns:p14="http://schemas.microsoft.com/office/powerpoint/2010/main" val="38053090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A5CD3A75-B76C-DFC8-68AB-018F37ABF99F}"/>
              </a:ext>
            </a:extLst>
          </p:cNvPr>
          <p:cNvPicPr>
            <a:picLocks noChangeAspect="1"/>
          </p:cNvPicPr>
          <p:nvPr/>
        </p:nvPicPr>
        <p:blipFill>
          <a:blip r:embed="rId2"/>
          <a:stretch>
            <a:fillRect/>
          </a:stretch>
        </p:blipFill>
        <p:spPr>
          <a:xfrm>
            <a:off x="7829509" y="1132854"/>
            <a:ext cx="4027131" cy="3780572"/>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two</a:t>
            </a:r>
            <a:r>
              <a:rPr lang="en-CH" dirty="0"/>
              <a:t> for-loops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19</a:t>
            </a:fld>
            <a:endParaRPr lang="en-US"/>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3"/>
          <a:stretch>
            <a:fillRect/>
          </a:stretch>
        </p:blipFill>
        <p:spPr>
          <a:xfrm>
            <a:off x="551384" y="1841500"/>
            <a:ext cx="6235700" cy="1587500"/>
          </a:xfrm>
          <a:prstGeom prst="rect">
            <a:avLst/>
          </a:prstGeom>
        </p:spPr>
      </p:pic>
      <p:pic>
        <p:nvPicPr>
          <p:cNvPr id="8" name="Picture 7">
            <a:extLst>
              <a:ext uri="{FF2B5EF4-FFF2-40B4-BE49-F238E27FC236}">
                <a16:creationId xmlns:a16="http://schemas.microsoft.com/office/drawing/2014/main" id="{079ED022-E373-ADC5-00EF-F26759B1D98C}"/>
              </a:ext>
            </a:extLst>
          </p:cNvPr>
          <p:cNvPicPr>
            <a:picLocks noChangeAspect="1"/>
          </p:cNvPicPr>
          <p:nvPr/>
        </p:nvPicPr>
        <p:blipFill>
          <a:blip r:embed="rId4"/>
          <a:stretch>
            <a:fillRect/>
          </a:stretch>
        </p:blipFill>
        <p:spPr>
          <a:xfrm>
            <a:off x="3098800" y="2705100"/>
            <a:ext cx="939800" cy="723900"/>
          </a:xfrm>
          <a:prstGeom prst="rect">
            <a:avLst/>
          </a:prstGeom>
        </p:spPr>
      </p:pic>
      <p:sp>
        <p:nvSpPr>
          <p:cNvPr id="14" name="TextBox 13">
            <a:extLst>
              <a:ext uri="{FF2B5EF4-FFF2-40B4-BE49-F238E27FC236}">
                <a16:creationId xmlns:a16="http://schemas.microsoft.com/office/drawing/2014/main" id="{508622A7-1C3A-3458-8ABF-345406BFB37B}"/>
              </a:ext>
            </a:extLst>
          </p:cNvPr>
          <p:cNvSpPr txBox="1"/>
          <p:nvPr/>
        </p:nvSpPr>
        <p:spPr>
          <a:xfrm>
            <a:off x="564908" y="4860869"/>
            <a:ext cx="9721080" cy="954107"/>
          </a:xfrm>
          <a:prstGeom prst="rect">
            <a:avLst/>
          </a:prstGeom>
          <a:noFill/>
        </p:spPr>
        <p:txBody>
          <a:bodyPr wrap="square" rtlCol="0">
            <a:spAutoFit/>
          </a:bodyPr>
          <a:lstStyle/>
          <a:p>
            <a:r>
              <a:rPr lang="en-CH" sz="2800" dirty="0"/>
              <a:t>What is the big-O complexity of this implementation?</a:t>
            </a:r>
          </a:p>
          <a:p>
            <a:r>
              <a:rPr lang="en-CH" sz="2800" dirty="0"/>
              <a:t>N * N  ~  </a:t>
            </a:r>
            <a:r>
              <a:rPr lang="en-CH" sz="2800" b="1" dirty="0"/>
              <a:t>O(N</a:t>
            </a:r>
            <a:r>
              <a:rPr lang="en-CH" sz="2800" b="1" baseline="30000" dirty="0"/>
              <a:t>2</a:t>
            </a:r>
            <a:r>
              <a:rPr lang="en-CH" sz="2800" b="1" dirty="0"/>
              <a:t>)</a:t>
            </a:r>
            <a:r>
              <a:rPr lang="en-CH" sz="2800" dirty="0"/>
              <a:t> </a:t>
            </a:r>
          </a:p>
        </p:txBody>
      </p:sp>
    </p:spTree>
    <p:extLst>
      <p:ext uri="{BB962C8B-B14F-4D97-AF65-F5344CB8AC3E}">
        <p14:creationId xmlns:p14="http://schemas.microsoft.com/office/powerpoint/2010/main" val="2490441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normAutofit fontScale="90000"/>
          </a:bodyPr>
          <a:lstStyle/>
          <a:p>
            <a:r>
              <a:rPr lang="en-CH" dirty="0"/>
              <a:t>Things one thinks about when thinking about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2</a:t>
            </a:fld>
            <a:endParaRPr lang="en-US" dirty="0"/>
          </a:p>
        </p:txBody>
      </p:sp>
      <p:grpSp>
        <p:nvGrpSpPr>
          <p:cNvPr id="3" name="Group 2">
            <a:extLst>
              <a:ext uri="{FF2B5EF4-FFF2-40B4-BE49-F238E27FC236}">
                <a16:creationId xmlns:a16="http://schemas.microsoft.com/office/drawing/2014/main" id="{88551AC0-E64B-10BA-4A93-8095149365AE}"/>
              </a:ext>
            </a:extLst>
          </p:cNvPr>
          <p:cNvGrpSpPr/>
          <p:nvPr/>
        </p:nvGrpSpPr>
        <p:grpSpPr>
          <a:xfrm>
            <a:off x="4676394" y="1440014"/>
            <a:ext cx="2839213" cy="4303548"/>
            <a:chOff x="1701801" y="2008201"/>
            <a:chExt cx="2362200" cy="2572266"/>
          </a:xfrm>
        </p:grpSpPr>
        <p:sp>
          <p:nvSpPr>
            <p:cNvPr id="7" name="Rectangle 6">
              <a:extLst>
                <a:ext uri="{FF2B5EF4-FFF2-40B4-BE49-F238E27FC236}">
                  <a16:creationId xmlns:a16="http://schemas.microsoft.com/office/drawing/2014/main" id="{0FF5F64F-15BA-05FB-1AAB-3FD93F5C034D}"/>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8" name="Rectangle 7">
              <a:extLst>
                <a:ext uri="{FF2B5EF4-FFF2-40B4-BE49-F238E27FC236}">
                  <a16:creationId xmlns:a16="http://schemas.microsoft.com/office/drawing/2014/main" id="{C9B7608A-6067-51DD-3F1D-8BE01A519010}"/>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8" name="Group 17">
            <a:extLst>
              <a:ext uri="{FF2B5EF4-FFF2-40B4-BE49-F238E27FC236}">
                <a16:creationId xmlns:a16="http://schemas.microsoft.com/office/drawing/2014/main" id="{B577FDDB-A9EF-6DDD-947A-D655777D4A54}"/>
              </a:ext>
            </a:extLst>
          </p:cNvPr>
          <p:cNvGrpSpPr/>
          <p:nvPr/>
        </p:nvGrpSpPr>
        <p:grpSpPr>
          <a:xfrm>
            <a:off x="1078230" y="1440014"/>
            <a:ext cx="2839213" cy="4303548"/>
            <a:chOff x="2370668" y="2025135"/>
            <a:chExt cx="2362200" cy="2572266"/>
          </a:xfrm>
        </p:grpSpPr>
        <p:sp>
          <p:nvSpPr>
            <p:cNvPr id="19" name="Rectangle 18">
              <a:extLst>
                <a:ext uri="{FF2B5EF4-FFF2-40B4-BE49-F238E27FC236}">
                  <a16:creationId xmlns:a16="http://schemas.microsoft.com/office/drawing/2014/main" id="{47D46AEB-0E34-4185-A14F-6B12DC1FC0D4}"/>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br>
                <a:rPr lang="en-US" sz="2400" dirty="0">
                  <a:solidFill>
                    <a:schemeClr val="tx1"/>
                  </a:solidFill>
                </a:rPr>
              </a:br>
              <a:endParaRPr lang="en-US" sz="2400" dirty="0">
                <a:solidFill>
                  <a:schemeClr val="tx1"/>
                </a:solidFill>
              </a:endParaRP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20" name="Rectangle 19">
              <a:extLst>
                <a:ext uri="{FF2B5EF4-FFF2-40B4-BE49-F238E27FC236}">
                  <a16:creationId xmlns:a16="http://schemas.microsoft.com/office/drawing/2014/main" id="{11835EFC-8F88-AF0B-16E7-A95ABDD6578B}"/>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21" name="Group 20">
            <a:extLst>
              <a:ext uri="{FF2B5EF4-FFF2-40B4-BE49-F238E27FC236}">
                <a16:creationId xmlns:a16="http://schemas.microsoft.com/office/drawing/2014/main" id="{3AAA0686-1522-D489-C48C-D96E450DA13A}"/>
              </a:ext>
            </a:extLst>
          </p:cNvPr>
          <p:cNvGrpSpPr/>
          <p:nvPr/>
        </p:nvGrpSpPr>
        <p:grpSpPr>
          <a:xfrm>
            <a:off x="8274558" y="1440014"/>
            <a:ext cx="2839213" cy="4303548"/>
            <a:chOff x="5283201" y="2074335"/>
            <a:chExt cx="2362200" cy="2523066"/>
          </a:xfrm>
        </p:grpSpPr>
        <p:sp>
          <p:nvSpPr>
            <p:cNvPr id="22" name="Rectangle 21">
              <a:extLst>
                <a:ext uri="{FF2B5EF4-FFF2-40B4-BE49-F238E27FC236}">
                  <a16:creationId xmlns:a16="http://schemas.microsoft.com/office/drawing/2014/main" id="{AFEF5E98-D15A-071E-6FCE-8FC062D2AAD5}"/>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23" name="Rectangle 22">
              <a:extLst>
                <a:ext uri="{FF2B5EF4-FFF2-40B4-BE49-F238E27FC236}">
                  <a16:creationId xmlns:a16="http://schemas.microsoft.com/office/drawing/2014/main" id="{417C9F24-16F9-BD1B-E285-142428502DD8}"/>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Tree>
    <p:extLst>
      <p:ext uri="{BB962C8B-B14F-4D97-AF65-F5344CB8AC3E}">
        <p14:creationId xmlns:p14="http://schemas.microsoft.com/office/powerpoint/2010/main" val="2953776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E9E3BF-854D-6098-C201-82820D725472}"/>
              </a:ext>
            </a:extLst>
          </p:cNvPr>
          <p:cNvPicPr>
            <a:picLocks noChangeAspect="1"/>
          </p:cNvPicPr>
          <p:nvPr/>
        </p:nvPicPr>
        <p:blipFill rotWithShape="1">
          <a:blip r:embed="rId2"/>
          <a:srcRect l="179" r="20883"/>
          <a:stretch/>
        </p:blipFill>
        <p:spPr>
          <a:xfrm>
            <a:off x="568897" y="1315080"/>
            <a:ext cx="7027203" cy="3194039"/>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20</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 </a:t>
            </a:r>
          </a:p>
        </p:txBody>
      </p:sp>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2783632" y="1844824"/>
            <a:ext cx="4824536" cy="474725"/>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E9E3BF-854D-6098-C201-82820D725472}"/>
              </a:ext>
            </a:extLst>
          </p:cNvPr>
          <p:cNvPicPr>
            <a:picLocks noChangeAspect="1"/>
          </p:cNvPicPr>
          <p:nvPr/>
        </p:nvPicPr>
        <p:blipFill rotWithShape="1">
          <a:blip r:embed="rId2"/>
          <a:srcRect l="179" r="20883"/>
          <a:stretch/>
        </p:blipFill>
        <p:spPr>
          <a:xfrm>
            <a:off x="568897" y="1315080"/>
            <a:ext cx="7027203" cy="3194039"/>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US" dirty="0"/>
              <a:t>Implementation with sorted lists</a:t>
            </a:r>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21</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564908" y="4860869"/>
            <a:ext cx="8073954" cy="954107"/>
          </a:xfrm>
          <a:prstGeom prst="rect">
            <a:avLst/>
          </a:prstGeom>
          <a:noFill/>
        </p:spPr>
        <p:txBody>
          <a:bodyPr wrap="square" rtlCol="0">
            <a:spAutoFit/>
          </a:bodyPr>
          <a:lstStyle/>
          <a:p>
            <a:r>
              <a:rPr lang="en-CH" sz="2800" dirty="0"/>
              <a:t>What is the big-O complexity of this implementation?</a:t>
            </a:r>
          </a:p>
          <a:p>
            <a:r>
              <a:rPr lang="en-CH" sz="2800" dirty="0"/>
              <a:t>2 * (N * log(N)) + 2 * N  ~ </a:t>
            </a:r>
            <a:r>
              <a:rPr lang="en-CH" sz="2800" b="1" dirty="0"/>
              <a:t>O(N log N) </a:t>
            </a:r>
          </a:p>
        </p:txBody>
      </p:sp>
      <p:pic>
        <p:nvPicPr>
          <p:cNvPr id="11" name="Picture 10">
            <a:extLst>
              <a:ext uri="{FF2B5EF4-FFF2-40B4-BE49-F238E27FC236}">
                <a16:creationId xmlns:a16="http://schemas.microsoft.com/office/drawing/2014/main" id="{ABAF7E96-D296-85F9-5926-32A56DC21092}"/>
              </a:ext>
            </a:extLst>
          </p:cNvPr>
          <p:cNvPicPr>
            <a:picLocks noChangeAspect="1"/>
          </p:cNvPicPr>
          <p:nvPr/>
        </p:nvPicPr>
        <p:blipFill>
          <a:blip r:embed="rId3"/>
          <a:stretch>
            <a:fillRect/>
          </a:stretch>
        </p:blipFill>
        <p:spPr>
          <a:xfrm>
            <a:off x="2783632" y="1844824"/>
            <a:ext cx="4824536" cy="474725"/>
          </a:xfrm>
          <a:prstGeom prst="rect">
            <a:avLst/>
          </a:prstGeom>
        </p:spPr>
      </p:pic>
      <p:pic>
        <p:nvPicPr>
          <p:cNvPr id="9" name="Picture 8">
            <a:extLst>
              <a:ext uri="{FF2B5EF4-FFF2-40B4-BE49-F238E27FC236}">
                <a16:creationId xmlns:a16="http://schemas.microsoft.com/office/drawing/2014/main" id="{D8251C76-F828-4571-D8A2-B98952587F94}"/>
              </a:ext>
            </a:extLst>
          </p:cNvPr>
          <p:cNvPicPr>
            <a:picLocks noChangeAspect="1"/>
          </p:cNvPicPr>
          <p:nvPr/>
        </p:nvPicPr>
        <p:blipFill>
          <a:blip r:embed="rId4"/>
          <a:stretch>
            <a:fillRect/>
          </a:stretch>
        </p:blipFill>
        <p:spPr>
          <a:xfrm>
            <a:off x="7748586" y="1108296"/>
            <a:ext cx="4124497" cy="3858852"/>
          </a:xfrm>
          <a:prstGeom prst="rect">
            <a:avLst/>
          </a:prstGeom>
        </p:spPr>
      </p:pic>
      <p:pic>
        <p:nvPicPr>
          <p:cNvPr id="12" name="Picture 11">
            <a:extLst>
              <a:ext uri="{FF2B5EF4-FFF2-40B4-BE49-F238E27FC236}">
                <a16:creationId xmlns:a16="http://schemas.microsoft.com/office/drawing/2014/main" id="{822CAEE9-9100-1F79-6A32-542F10970CFB}"/>
              </a:ext>
            </a:extLst>
          </p:cNvPr>
          <p:cNvPicPr>
            <a:picLocks noChangeAspect="1"/>
          </p:cNvPicPr>
          <p:nvPr/>
        </p:nvPicPr>
        <p:blipFill>
          <a:blip r:embed="rId5"/>
          <a:stretch>
            <a:fillRect/>
          </a:stretch>
        </p:blipFill>
        <p:spPr>
          <a:xfrm>
            <a:off x="8638862" y="1339564"/>
            <a:ext cx="1727324" cy="558840"/>
          </a:xfrm>
          <a:prstGeom prst="rect">
            <a:avLst/>
          </a:prstGeom>
        </p:spPr>
      </p:pic>
      <p:pic>
        <p:nvPicPr>
          <p:cNvPr id="3" name="Picture 2">
            <a:extLst>
              <a:ext uri="{FF2B5EF4-FFF2-40B4-BE49-F238E27FC236}">
                <a16:creationId xmlns:a16="http://schemas.microsoft.com/office/drawing/2014/main" id="{1F6F4E27-F463-E601-C8EE-7EB44BF2D9D6}"/>
              </a:ext>
            </a:extLst>
          </p:cNvPr>
          <p:cNvPicPr>
            <a:picLocks noChangeAspect="1"/>
          </p:cNvPicPr>
          <p:nvPr/>
        </p:nvPicPr>
        <p:blipFill rotWithShape="1">
          <a:blip r:embed="rId6"/>
          <a:srcRect r="21078"/>
          <a:stretch/>
        </p:blipFill>
        <p:spPr>
          <a:xfrm>
            <a:off x="595603" y="1898404"/>
            <a:ext cx="7000497" cy="2610715"/>
          </a:xfrm>
          <a:prstGeom prst="rect">
            <a:avLst/>
          </a:prstGeom>
        </p:spPr>
      </p:pic>
    </p:spTree>
    <p:extLst>
      <p:ext uri="{BB962C8B-B14F-4D97-AF65-F5344CB8AC3E}">
        <p14:creationId xmlns:p14="http://schemas.microsoft.com/office/powerpoint/2010/main" val="2876129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22</a:t>
            </a:fld>
            <a:endParaRPr lang="en-US"/>
          </a:p>
        </p:txBody>
      </p:sp>
      <p:pic>
        <p:nvPicPr>
          <p:cNvPr id="12" name="Picture 11">
            <a:extLst>
              <a:ext uri="{FF2B5EF4-FFF2-40B4-BE49-F238E27FC236}">
                <a16:creationId xmlns:a16="http://schemas.microsoft.com/office/drawing/2014/main" id="{B144A70E-3E75-9841-9803-8CFD99245E3C}"/>
              </a:ext>
            </a:extLst>
          </p:cNvPr>
          <p:cNvPicPr>
            <a:picLocks noChangeAspect="1"/>
          </p:cNvPicPr>
          <p:nvPr/>
        </p:nvPicPr>
        <p:blipFill rotWithShape="1">
          <a:blip r:embed="rId2"/>
          <a:srcRect l="216"/>
          <a:stretch/>
        </p:blipFill>
        <p:spPr>
          <a:xfrm>
            <a:off x="564908" y="1311377"/>
            <a:ext cx="6247576" cy="2095500"/>
          </a:xfrm>
          <a:prstGeom prst="rect">
            <a:avLst/>
          </a:prstGeom>
        </p:spPr>
      </p:pic>
      <p:sp>
        <p:nvSpPr>
          <p:cNvPr id="9" name="TextBox 8">
            <a:extLst>
              <a:ext uri="{FF2B5EF4-FFF2-40B4-BE49-F238E27FC236}">
                <a16:creationId xmlns:a16="http://schemas.microsoft.com/office/drawing/2014/main" id="{F4649BF9-8273-D87E-97E3-3ECCF86D8F56}"/>
              </a:ext>
            </a:extLst>
          </p:cNvPr>
          <p:cNvSpPr txBox="1"/>
          <p:nvPr/>
        </p:nvSpPr>
        <p:spPr>
          <a:xfrm>
            <a:off x="564908" y="4860869"/>
            <a:ext cx="9721080" cy="523220"/>
          </a:xfrm>
          <a:prstGeom prst="rect">
            <a:avLst/>
          </a:prstGeom>
          <a:noFill/>
        </p:spPr>
        <p:txBody>
          <a:bodyPr wrap="square" rtlCol="0">
            <a:spAutoFit/>
          </a:bodyPr>
          <a:lstStyle/>
          <a:p>
            <a:r>
              <a:rPr lang="en-CH" sz="2800" dirty="0"/>
              <a:t>What is the big-O complexity of this implementation?</a:t>
            </a:r>
          </a:p>
        </p:txBody>
      </p:sp>
    </p:spTree>
    <p:extLst>
      <p:ext uri="{BB962C8B-B14F-4D97-AF65-F5344CB8AC3E}">
        <p14:creationId xmlns:p14="http://schemas.microsoft.com/office/powerpoint/2010/main" val="2212569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57DA803-8BE6-6F02-036F-24B087F40167}"/>
              </a:ext>
            </a:extLst>
          </p:cNvPr>
          <p:cNvPicPr>
            <a:picLocks noChangeAspect="1"/>
          </p:cNvPicPr>
          <p:nvPr/>
        </p:nvPicPr>
        <p:blipFill>
          <a:blip r:embed="rId2"/>
          <a:stretch>
            <a:fillRect/>
          </a:stretch>
        </p:blipFill>
        <p:spPr>
          <a:xfrm>
            <a:off x="7748585" y="1102940"/>
            <a:ext cx="4146511" cy="3858851"/>
          </a:xfrm>
          <a:prstGeom prst="rect">
            <a:avLst/>
          </a:prstGeom>
        </p:spPr>
      </p:pic>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Implementation with sets</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23</a:t>
            </a:fld>
            <a:endParaRPr lang="en-US"/>
          </a:p>
        </p:txBody>
      </p:sp>
      <p:sp>
        <p:nvSpPr>
          <p:cNvPr id="9" name="TextBox 8">
            <a:extLst>
              <a:ext uri="{FF2B5EF4-FFF2-40B4-BE49-F238E27FC236}">
                <a16:creationId xmlns:a16="http://schemas.microsoft.com/office/drawing/2014/main" id="{F4649BF9-8273-D87E-97E3-3ECCF86D8F56}"/>
              </a:ext>
            </a:extLst>
          </p:cNvPr>
          <p:cNvSpPr txBox="1"/>
          <p:nvPr/>
        </p:nvSpPr>
        <p:spPr>
          <a:xfrm>
            <a:off x="564908" y="4860869"/>
            <a:ext cx="9721080" cy="954107"/>
          </a:xfrm>
          <a:prstGeom prst="rect">
            <a:avLst/>
          </a:prstGeom>
          <a:noFill/>
        </p:spPr>
        <p:txBody>
          <a:bodyPr wrap="square" rtlCol="0">
            <a:spAutoFit/>
          </a:bodyPr>
          <a:lstStyle/>
          <a:p>
            <a:r>
              <a:rPr lang="en-CH" sz="2800" dirty="0"/>
              <a:t>What is the big-O complexity of this implementation?</a:t>
            </a:r>
          </a:p>
          <a:p>
            <a:r>
              <a:rPr lang="en-CH" sz="2800" dirty="0"/>
              <a:t>N + N ~ </a:t>
            </a:r>
            <a:r>
              <a:rPr lang="en-CH" sz="2800" b="1" dirty="0"/>
              <a:t>O(N)</a:t>
            </a:r>
          </a:p>
        </p:txBody>
      </p:sp>
      <p:pic>
        <p:nvPicPr>
          <p:cNvPr id="3" name="Picture 2">
            <a:extLst>
              <a:ext uri="{FF2B5EF4-FFF2-40B4-BE49-F238E27FC236}">
                <a16:creationId xmlns:a16="http://schemas.microsoft.com/office/drawing/2014/main" id="{FA818456-8998-58CC-848D-F631BF4B62FA}"/>
              </a:ext>
            </a:extLst>
          </p:cNvPr>
          <p:cNvPicPr>
            <a:picLocks noChangeAspect="1"/>
          </p:cNvPicPr>
          <p:nvPr/>
        </p:nvPicPr>
        <p:blipFill>
          <a:blip r:embed="rId3"/>
          <a:stretch>
            <a:fillRect/>
          </a:stretch>
        </p:blipFill>
        <p:spPr>
          <a:xfrm>
            <a:off x="8621654" y="1311142"/>
            <a:ext cx="1675388" cy="809771"/>
          </a:xfrm>
          <a:prstGeom prst="rect">
            <a:avLst/>
          </a:prstGeom>
        </p:spPr>
      </p:pic>
      <p:pic>
        <p:nvPicPr>
          <p:cNvPr id="8" name="Picture 7">
            <a:extLst>
              <a:ext uri="{FF2B5EF4-FFF2-40B4-BE49-F238E27FC236}">
                <a16:creationId xmlns:a16="http://schemas.microsoft.com/office/drawing/2014/main" id="{0804C377-8D83-80FD-D7CF-7B23C74FB774}"/>
              </a:ext>
            </a:extLst>
          </p:cNvPr>
          <p:cNvPicPr>
            <a:picLocks noChangeAspect="1"/>
          </p:cNvPicPr>
          <p:nvPr/>
        </p:nvPicPr>
        <p:blipFill rotWithShape="1">
          <a:blip r:embed="rId4"/>
          <a:srcRect l="216"/>
          <a:stretch/>
        </p:blipFill>
        <p:spPr>
          <a:xfrm>
            <a:off x="564908" y="1311377"/>
            <a:ext cx="6247576" cy="2095500"/>
          </a:xfrm>
          <a:prstGeom prst="rect">
            <a:avLst/>
          </a:prstGeom>
        </p:spPr>
      </p:pic>
      <p:pic>
        <p:nvPicPr>
          <p:cNvPr id="10" name="Picture 9">
            <a:extLst>
              <a:ext uri="{FF2B5EF4-FFF2-40B4-BE49-F238E27FC236}">
                <a16:creationId xmlns:a16="http://schemas.microsoft.com/office/drawing/2014/main" id="{B5EB69C5-8D47-01E6-E3A7-EE9430B720A2}"/>
              </a:ext>
            </a:extLst>
          </p:cNvPr>
          <p:cNvPicPr>
            <a:picLocks noChangeAspect="1"/>
          </p:cNvPicPr>
          <p:nvPr/>
        </p:nvPicPr>
        <p:blipFill rotWithShape="1">
          <a:blip r:embed="rId5"/>
          <a:srcRect t="1893"/>
          <a:stretch/>
        </p:blipFill>
        <p:spPr>
          <a:xfrm>
            <a:off x="564908" y="1997131"/>
            <a:ext cx="3802900" cy="1418962"/>
          </a:xfrm>
          <a:prstGeom prst="rect">
            <a:avLst/>
          </a:prstGeom>
        </p:spPr>
      </p:pic>
    </p:spTree>
    <p:extLst>
      <p:ext uri="{BB962C8B-B14F-4D97-AF65-F5344CB8AC3E}">
        <p14:creationId xmlns:p14="http://schemas.microsoft.com/office/powerpoint/2010/main" val="1411402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reference sheet about Python data structures </a:t>
            </a:r>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24</a:t>
            </a:fld>
            <a:endParaRPr lang="en-US"/>
          </a:p>
        </p:txBody>
      </p:sp>
      <p:sp>
        <p:nvSpPr>
          <p:cNvPr id="8" name="TextBox 7">
            <a:extLst>
              <a:ext uri="{FF2B5EF4-FFF2-40B4-BE49-F238E27FC236}">
                <a16:creationId xmlns:a16="http://schemas.microsoft.com/office/drawing/2014/main" id="{569F19D1-8CCA-3700-3F5F-91DF92543041}"/>
              </a:ext>
            </a:extLst>
          </p:cNvPr>
          <p:cNvSpPr txBox="1"/>
          <p:nvPr/>
        </p:nvSpPr>
        <p:spPr>
          <a:xfrm>
            <a:off x="6672064" y="6330007"/>
            <a:ext cx="5400600" cy="369332"/>
          </a:xfrm>
          <a:prstGeom prst="rect">
            <a:avLst/>
          </a:prstGeom>
          <a:solidFill>
            <a:schemeClr val="bg1"/>
          </a:solidFill>
        </p:spPr>
        <p:txBody>
          <a:bodyPr wrap="square">
            <a:spAutoFit/>
          </a:bodyPr>
          <a:lstStyle/>
          <a:p>
            <a:r>
              <a:rPr lang="en-CH" dirty="0"/>
              <a:t>See also: https://wiki.python.org/moin/TimeComplexity</a:t>
            </a:r>
          </a:p>
        </p:txBody>
      </p:sp>
      <p:graphicFrame>
        <p:nvGraphicFramePr>
          <p:cNvPr id="9" name="Table 8">
            <a:extLst>
              <a:ext uri="{FF2B5EF4-FFF2-40B4-BE49-F238E27FC236}">
                <a16:creationId xmlns:a16="http://schemas.microsoft.com/office/drawing/2014/main" id="{41AC80FD-AE39-8B91-97E1-F61B7CFA57D2}"/>
              </a:ext>
            </a:extLst>
          </p:cNvPr>
          <p:cNvGraphicFramePr>
            <a:graphicFrameLocks noGrp="1"/>
          </p:cNvGraphicFramePr>
          <p:nvPr>
            <p:extLst>
              <p:ext uri="{D42A27DB-BD31-4B8C-83A1-F6EECF244321}">
                <p14:modId xmlns:p14="http://schemas.microsoft.com/office/powerpoint/2010/main" val="1135235526"/>
              </p:ext>
            </p:extLst>
          </p:nvPr>
        </p:nvGraphicFramePr>
        <p:xfrm>
          <a:off x="573802" y="2472463"/>
          <a:ext cx="5256584" cy="3548825"/>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489867">
                <a:tc>
                  <a:txBody>
                    <a:bodyPr/>
                    <a:lstStyle/>
                    <a:p>
                      <a:r>
                        <a:rPr lang="en-CH" sz="2000" b="0" dirty="0">
                          <a:solidFill>
                            <a:schemeClr val="tx1"/>
                          </a:solidFill>
                        </a:rPr>
                        <a:t>Getting an element by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489867">
                <a:tc>
                  <a:txBody>
                    <a:bodyPr/>
                    <a:lstStyle/>
                    <a:p>
                      <a:r>
                        <a:rPr lang="en-CH" sz="2000" b="0" dirty="0">
                          <a:solidFill>
                            <a:schemeClr val="tx1"/>
                          </a:solidFill>
                        </a:rPr>
                        <a:t>Appending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21647670"/>
                  </a:ext>
                </a:extLst>
              </a:tr>
              <a:tr h="489867">
                <a:tc>
                  <a:txBody>
                    <a:bodyPr/>
                    <a:lstStyle/>
                    <a:p>
                      <a:r>
                        <a:rPr lang="en-CH" sz="2000" b="0" dirty="0">
                          <a:solidFill>
                            <a:schemeClr val="tx1"/>
                          </a:solidFill>
                        </a:rPr>
                        <a:t>Inserting an element at index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1619153"/>
                  </a:ext>
                </a:extLst>
              </a:tr>
              <a:tr h="489867">
                <a:tc>
                  <a:txBody>
                    <a:bodyPr/>
                    <a:lstStyle/>
                    <a:p>
                      <a:r>
                        <a:rPr lang="en-CH" sz="2000" b="0" dirty="0">
                          <a:solidFill>
                            <a:schemeClr val="tx1"/>
                          </a:solidFill>
                        </a:rPr>
                        <a:t>Sorting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 log 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11291073"/>
                  </a:ext>
                </a:extLst>
              </a:tr>
              <a:tr h="1085301">
                <a:tc>
                  <a:txBody>
                    <a:bodyPr/>
                    <a:lstStyle/>
                    <a:p>
                      <a:r>
                        <a:rPr lang="en-CH" sz="2000" b="0" dirty="0">
                          <a:solidFill>
                            <a:schemeClr val="tx1"/>
                          </a:solidFill>
                        </a:rPr>
                        <a:t>Finding an element by value</a:t>
                      </a:r>
                      <a:br>
                        <a:rPr lang="en-CH" sz="2000" b="0" dirty="0">
                          <a:solidFill>
                            <a:schemeClr val="tx1"/>
                          </a:solidFill>
                        </a:rPr>
                      </a:br>
                      <a:r>
                        <a:rPr lang="en-CH" sz="2000" b="0" dirty="0">
                          <a:solidFill>
                            <a:schemeClr val="tx1"/>
                          </a:solidFill>
                        </a:rPr>
                        <a:t>(e.g., “if element in my_list: …”, list.index, etc.)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r h="504056">
                <a:tc>
                  <a:txBody>
                    <a:bodyPr/>
                    <a:lstStyle/>
                    <a:p>
                      <a:r>
                        <a:rPr lang="en-CH" sz="2000" b="0" dirty="0">
                          <a:solidFill>
                            <a:schemeClr val="tx1"/>
                          </a:solidFill>
                        </a:rPr>
                        <a:t>Copy a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1612252"/>
                  </a:ext>
                </a:extLst>
              </a:tr>
            </a:tbl>
          </a:graphicData>
        </a:graphic>
      </p:graphicFrame>
      <p:sp>
        <p:nvSpPr>
          <p:cNvPr id="11" name="TextBox 10">
            <a:extLst>
              <a:ext uri="{FF2B5EF4-FFF2-40B4-BE49-F238E27FC236}">
                <a16:creationId xmlns:a16="http://schemas.microsoft.com/office/drawing/2014/main" id="{55CAB7A3-C29E-B358-1016-89BD96C28AB6}"/>
              </a:ext>
            </a:extLst>
          </p:cNvPr>
          <p:cNvSpPr txBox="1"/>
          <p:nvPr/>
        </p:nvSpPr>
        <p:spPr>
          <a:xfrm>
            <a:off x="479376" y="1401788"/>
            <a:ext cx="5400601" cy="954107"/>
          </a:xfrm>
          <a:prstGeom prst="rect">
            <a:avLst/>
          </a:prstGeom>
          <a:noFill/>
        </p:spPr>
        <p:txBody>
          <a:bodyPr wrap="square">
            <a:spAutoFit/>
          </a:bodyPr>
          <a:lstStyle/>
          <a:p>
            <a:r>
              <a:rPr lang="en-CH" sz="2800" dirty="0"/>
              <a:t>Lists: collection of ordered, arbitrary data</a:t>
            </a:r>
          </a:p>
        </p:txBody>
      </p:sp>
      <p:graphicFrame>
        <p:nvGraphicFramePr>
          <p:cNvPr id="12" name="Table 11">
            <a:extLst>
              <a:ext uri="{FF2B5EF4-FFF2-40B4-BE49-F238E27FC236}">
                <a16:creationId xmlns:a16="http://schemas.microsoft.com/office/drawing/2014/main" id="{F0DC731C-E9DA-1AAF-00C1-F5E27E1410EF}"/>
              </a:ext>
            </a:extLst>
          </p:cNvPr>
          <p:cNvGraphicFramePr>
            <a:graphicFrameLocks noGrp="1"/>
          </p:cNvGraphicFramePr>
          <p:nvPr>
            <p:extLst>
              <p:ext uri="{D42A27DB-BD31-4B8C-83A1-F6EECF244321}">
                <p14:modId xmlns:p14="http://schemas.microsoft.com/office/powerpoint/2010/main" val="688331558"/>
              </p:ext>
            </p:extLst>
          </p:nvPr>
        </p:nvGraphicFramePr>
        <p:xfrm>
          <a:off x="6312024" y="1971558"/>
          <a:ext cx="5256584" cy="1687066"/>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418713">
                <a:tc>
                  <a:txBody>
                    <a:bodyPr/>
                    <a:lstStyle/>
                    <a:p>
                      <a:r>
                        <a:rPr lang="en-CH" sz="2000" b="0" dirty="0">
                          <a:solidFill>
                            <a:schemeClr val="tx1"/>
                          </a:solidFill>
                        </a:rPr>
                        <a:t>Inserting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738721">
                <a:tc>
                  <a:txBody>
                    <a:bodyPr/>
                    <a:lstStyle/>
                    <a:p>
                      <a:r>
                        <a:rPr lang="en-CH" sz="2000" b="0" dirty="0">
                          <a:solidFill>
                            <a:schemeClr val="tx1"/>
                          </a:solidFill>
                        </a:rPr>
                        <a:t>Finding a value by key</a:t>
                      </a:r>
                      <a:br>
                        <a:rPr lang="en-CH" sz="2000" b="0" dirty="0">
                          <a:solidFill>
                            <a:schemeClr val="tx1"/>
                          </a:solidFill>
                        </a:rPr>
                      </a:br>
                      <a:r>
                        <a:rPr lang="en-CH" sz="2000" b="0" dirty="0">
                          <a:solidFill>
                            <a:schemeClr val="tx1"/>
                          </a:solidFill>
                        </a:rPr>
                        <a:t>(e.g., “if element in my_dict: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r h="529632">
                <a:tc>
                  <a:txBody>
                    <a:bodyPr/>
                    <a:lstStyle/>
                    <a:p>
                      <a:r>
                        <a:rPr lang="en-CH" sz="2000" b="0" dirty="0">
                          <a:solidFill>
                            <a:schemeClr val="tx1"/>
                          </a:solidFill>
                        </a:rPr>
                        <a:t>Create dictionary from lists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88887692"/>
                  </a:ext>
                </a:extLst>
              </a:tr>
            </a:tbl>
          </a:graphicData>
        </a:graphic>
      </p:graphicFrame>
      <p:graphicFrame>
        <p:nvGraphicFramePr>
          <p:cNvPr id="13" name="Table 12">
            <a:extLst>
              <a:ext uri="{FF2B5EF4-FFF2-40B4-BE49-F238E27FC236}">
                <a16:creationId xmlns:a16="http://schemas.microsoft.com/office/drawing/2014/main" id="{2D1302DB-2769-C2C3-D3E9-1844EA82FD80}"/>
              </a:ext>
            </a:extLst>
          </p:cNvPr>
          <p:cNvGraphicFramePr>
            <a:graphicFrameLocks noGrp="1"/>
          </p:cNvGraphicFramePr>
          <p:nvPr>
            <p:extLst>
              <p:ext uri="{D42A27DB-BD31-4B8C-83A1-F6EECF244321}">
                <p14:modId xmlns:p14="http://schemas.microsoft.com/office/powerpoint/2010/main" val="2148808158"/>
              </p:ext>
            </p:extLst>
          </p:nvPr>
        </p:nvGraphicFramePr>
        <p:xfrm>
          <a:off x="6312024" y="4469897"/>
          <a:ext cx="5256584" cy="1537624"/>
        </p:xfrm>
        <a:graphic>
          <a:graphicData uri="http://schemas.openxmlformats.org/drawingml/2006/table">
            <a:tbl>
              <a:tblPr firstRow="1" bandRow="1">
                <a:tableStyleId>{5C22544A-7EE6-4342-B048-85BDC9FD1C3A}</a:tableStyleId>
              </a:tblPr>
              <a:tblGrid>
                <a:gridCol w="3714092">
                  <a:extLst>
                    <a:ext uri="{9D8B030D-6E8A-4147-A177-3AD203B41FA5}">
                      <a16:colId xmlns:a16="http://schemas.microsoft.com/office/drawing/2014/main" val="2387749546"/>
                    </a:ext>
                  </a:extLst>
                </a:gridCol>
                <a:gridCol w="1542492">
                  <a:extLst>
                    <a:ext uri="{9D8B030D-6E8A-4147-A177-3AD203B41FA5}">
                      <a16:colId xmlns:a16="http://schemas.microsoft.com/office/drawing/2014/main" val="142807779"/>
                    </a:ext>
                  </a:extLst>
                </a:gridCol>
              </a:tblGrid>
              <a:tr h="351438">
                <a:tc>
                  <a:txBody>
                    <a:bodyPr/>
                    <a:lstStyle/>
                    <a:p>
                      <a:r>
                        <a:rPr lang="en-CH" sz="2000" b="0" dirty="0">
                          <a:solidFill>
                            <a:schemeClr val="tx1"/>
                          </a:solidFill>
                        </a:rPr>
                        <a:t>Inserting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48958593"/>
                  </a:ext>
                </a:extLst>
              </a:tr>
              <a:tr h="612978">
                <a:tc>
                  <a:txBody>
                    <a:bodyPr/>
                    <a:lstStyle/>
                    <a:p>
                      <a:r>
                        <a:rPr lang="en-CH" sz="2000" b="0" dirty="0">
                          <a:solidFill>
                            <a:schemeClr val="tx1"/>
                          </a:solidFill>
                        </a:rPr>
                        <a:t>Finding a value by key</a:t>
                      </a:r>
                      <a:br>
                        <a:rPr lang="en-CH" sz="2000" b="0" dirty="0">
                          <a:solidFill>
                            <a:schemeClr val="tx1"/>
                          </a:solidFill>
                        </a:rPr>
                      </a:br>
                      <a:r>
                        <a:rPr lang="en-CH" sz="2000" b="0" dirty="0">
                          <a:solidFill>
                            <a:schemeClr val="tx1"/>
                          </a:solidFill>
                        </a:rPr>
                        <a:t>(e.g., “if element in my_set: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2679385"/>
                  </a:ext>
                </a:extLst>
              </a:tr>
              <a:tr h="440344">
                <a:tc>
                  <a:txBody>
                    <a:bodyPr/>
                    <a:lstStyle/>
                    <a:p>
                      <a:r>
                        <a:rPr lang="en-CH" sz="2000" b="0" dirty="0">
                          <a:solidFill>
                            <a:schemeClr val="tx1"/>
                          </a:solidFill>
                        </a:rPr>
                        <a:t>Create set from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CH" sz="2000" b="0" dirty="0">
                          <a:solidFill>
                            <a:schemeClr val="tx1"/>
                          </a:solidFill>
                        </a:rPr>
                        <a:t>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35267453"/>
                  </a:ext>
                </a:extLst>
              </a:tr>
            </a:tbl>
          </a:graphicData>
        </a:graphic>
      </p:graphicFrame>
      <p:sp>
        <p:nvSpPr>
          <p:cNvPr id="14" name="TextBox 13">
            <a:extLst>
              <a:ext uri="{FF2B5EF4-FFF2-40B4-BE49-F238E27FC236}">
                <a16:creationId xmlns:a16="http://schemas.microsoft.com/office/drawing/2014/main" id="{0044821F-7BCB-8BE0-FEA6-781383B6DAE8}"/>
              </a:ext>
            </a:extLst>
          </p:cNvPr>
          <p:cNvSpPr txBox="1"/>
          <p:nvPr/>
        </p:nvSpPr>
        <p:spPr>
          <a:xfrm>
            <a:off x="6240016" y="1401788"/>
            <a:ext cx="5013388" cy="523220"/>
          </a:xfrm>
          <a:prstGeom prst="rect">
            <a:avLst/>
          </a:prstGeom>
          <a:noFill/>
        </p:spPr>
        <p:txBody>
          <a:bodyPr wrap="square">
            <a:spAutoFit/>
          </a:bodyPr>
          <a:lstStyle/>
          <a:p>
            <a:r>
              <a:rPr lang="en-CH" sz="2800" dirty="0"/>
              <a:t>Dictionaries (“hashmaps”)</a:t>
            </a:r>
          </a:p>
        </p:txBody>
      </p:sp>
      <p:sp>
        <p:nvSpPr>
          <p:cNvPr id="15" name="TextBox 14">
            <a:extLst>
              <a:ext uri="{FF2B5EF4-FFF2-40B4-BE49-F238E27FC236}">
                <a16:creationId xmlns:a16="http://schemas.microsoft.com/office/drawing/2014/main" id="{4A3EAB94-DEBE-222C-2E6B-A5E1579EE7BC}"/>
              </a:ext>
            </a:extLst>
          </p:cNvPr>
          <p:cNvSpPr txBox="1"/>
          <p:nvPr/>
        </p:nvSpPr>
        <p:spPr>
          <a:xfrm>
            <a:off x="6240016" y="3885801"/>
            <a:ext cx="5688632" cy="523220"/>
          </a:xfrm>
          <a:prstGeom prst="rect">
            <a:avLst/>
          </a:prstGeom>
          <a:noFill/>
        </p:spPr>
        <p:txBody>
          <a:bodyPr wrap="square">
            <a:spAutoFit/>
          </a:bodyPr>
          <a:lstStyle/>
          <a:p>
            <a:r>
              <a:rPr lang="en-CH" sz="2800" dirty="0"/>
              <a:t>Sets: </a:t>
            </a:r>
            <a:r>
              <a:rPr lang="en-US" sz="2800" dirty="0"/>
              <a:t>it’s dictionaries without values</a:t>
            </a:r>
            <a:endParaRPr lang="en-CH" sz="2800" dirty="0"/>
          </a:p>
        </p:txBody>
      </p:sp>
    </p:spTree>
    <p:extLst>
      <p:ext uri="{BB962C8B-B14F-4D97-AF65-F5344CB8AC3E}">
        <p14:creationId xmlns:p14="http://schemas.microsoft.com/office/powerpoint/2010/main" val="914207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7428258" y="205950"/>
            <a:ext cx="4539047" cy="990187"/>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3" name="Content Placeholder 2">
            <a:extLst>
              <a:ext uri="{FF2B5EF4-FFF2-40B4-BE49-F238E27FC236}">
                <a16:creationId xmlns:a16="http://schemas.microsoft.com/office/drawing/2014/main" id="{5ECD4441-6525-41C6-BE74-BF0FD43E7305}"/>
              </a:ext>
            </a:extLst>
          </p:cNvPr>
          <p:cNvSpPr>
            <a:spLocks noGrp="1"/>
          </p:cNvSpPr>
          <p:nvPr>
            <p:ph idx="1"/>
          </p:nvPr>
        </p:nvSpPr>
        <p:spPr>
          <a:xfrm>
            <a:off x="838200" y="1772816"/>
            <a:ext cx="10515600" cy="4404147"/>
          </a:xfrm>
        </p:spPr>
        <p:txBody>
          <a:bodyPr/>
          <a:lstStyle/>
          <a:p>
            <a:r>
              <a:rPr lang="en-CH" dirty="0"/>
              <a:t>Open the notebook </a:t>
            </a:r>
            <a:r>
              <a:rPr lang="en-CH" dirty="0">
                <a:latin typeface="Consolas" panose="020B0609020204030204" pitchFamily="49" charset="0"/>
                <a:cs typeface="Consolas" panose="020B0609020204030204" pitchFamily="49" charset="0"/>
              </a:rPr>
              <a:t>match_tarots</a:t>
            </a:r>
            <a:r>
              <a:rPr lang="en-CH" dirty="0"/>
              <a:t>, and follow the instructions!</a:t>
            </a:r>
          </a:p>
          <a:p>
            <a:pPr marL="0" indent="0">
              <a:buNone/>
            </a:pPr>
            <a:endParaRPr lang="en-CH" dirty="0"/>
          </a:p>
          <a:p>
            <a:r>
              <a:rPr lang="en-US" dirty="0"/>
              <a:t>Submit a PR for Issue #7 on </a:t>
            </a:r>
            <a:br>
              <a:rPr lang="en-US" dirty="0"/>
            </a:br>
            <a:r>
              <a:rPr lang="en-US" noProof="1">
                <a:latin typeface="Consolas" panose="020B0609020204030204" pitchFamily="49" charset="0"/>
                <a:cs typeface="Consolas" panose="020B0609020204030204" pitchFamily="49" charset="0"/>
              </a:rPr>
              <a:t>git.aspp.school</a:t>
            </a:r>
            <a:r>
              <a:rPr lang="en-US" dirty="0">
                <a:latin typeface="Consolas" panose="020B0609020204030204" pitchFamily="49" charset="0"/>
                <a:cs typeface="Consolas" panose="020B0609020204030204" pitchFamily="49" charset="0"/>
              </a:rPr>
              <a:t>/ASPP/2025-plovdiv-data</a:t>
            </a:r>
          </a:p>
          <a:p>
            <a:pPr marL="0" indent="0">
              <a:buNone/>
            </a:pPr>
            <a:endParaRPr lang="en-CH" dirty="0"/>
          </a:p>
          <a:p>
            <a:endParaRPr lang="en-US" dirty="0"/>
          </a:p>
          <a:p>
            <a:endParaRPr lang="en-CH"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25</a:t>
            </a:fld>
            <a:endParaRPr lang="en-US"/>
          </a:p>
        </p:txBody>
      </p:sp>
      <p:sp>
        <p:nvSpPr>
          <p:cNvPr id="9" name="TextBox 8">
            <a:extLst>
              <a:ext uri="{FF2B5EF4-FFF2-40B4-BE49-F238E27FC236}">
                <a16:creationId xmlns:a16="http://schemas.microsoft.com/office/drawing/2014/main" id="{BB65695B-C9BD-A37B-E7AA-E696393008D2}"/>
              </a:ext>
            </a:extLst>
          </p:cNvPr>
          <p:cNvSpPr txBox="1"/>
          <p:nvPr/>
        </p:nvSpPr>
        <p:spPr>
          <a:xfrm>
            <a:off x="7930760" y="224587"/>
            <a:ext cx="1779374" cy="369332"/>
          </a:xfrm>
          <a:prstGeom prst="rect">
            <a:avLst/>
          </a:prstGeom>
          <a:noFill/>
        </p:spPr>
        <p:txBody>
          <a:bodyPr wrap="square">
            <a:spAutoFit/>
          </a:bodyPr>
          <a:lstStyle/>
          <a:p>
            <a:pPr algn="ctr"/>
            <a:r>
              <a:rPr lang="en-DE" b="1">
                <a:solidFill>
                  <a:schemeClr val="tx1"/>
                </a:solidFill>
                <a:latin typeface="Courier New" panose="02070309020205020404" pitchFamily="49" charset="0"/>
                <a:cs typeface="Courier New" panose="02070309020205020404" pitchFamily="49" charset="0"/>
              </a:rPr>
              <a:t>Exercise</a:t>
            </a:r>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74831" y="274016"/>
            <a:ext cx="694459" cy="555568"/>
          </a:xfrm>
          <a:prstGeom prst="rect">
            <a:avLst/>
          </a:prstGeom>
        </p:spPr>
      </p:pic>
      <p:sp>
        <p:nvSpPr>
          <p:cNvPr id="13" name="TextBox 12">
            <a:extLst>
              <a:ext uri="{FF2B5EF4-FFF2-40B4-BE49-F238E27FC236}">
                <a16:creationId xmlns:a16="http://schemas.microsoft.com/office/drawing/2014/main" id="{53320516-5013-5786-E680-1CD41D26764D}"/>
              </a:ext>
            </a:extLst>
          </p:cNvPr>
          <p:cNvSpPr txBox="1"/>
          <p:nvPr/>
        </p:nvSpPr>
        <p:spPr>
          <a:xfrm>
            <a:off x="8302028" y="542883"/>
            <a:ext cx="3482604" cy="307777"/>
          </a:xfrm>
          <a:prstGeom prst="rect">
            <a:avLst/>
          </a:prstGeom>
          <a:noFill/>
        </p:spPr>
        <p:txBody>
          <a:bodyPr wrap="square">
            <a:spAutoFit/>
          </a:bodyPr>
          <a:lstStyle/>
          <a:p>
            <a:pPr algn="ctr"/>
            <a:r>
              <a:rPr lang="en-GB" sz="1400" dirty="0">
                <a:solidFill>
                  <a:schemeClr val="tx1"/>
                </a:solidFill>
                <a:latin typeface="Courier New" panose="02070309020205020404" pitchFamily="49" charset="0"/>
                <a:cs typeface="Courier New" panose="02070309020205020404" pitchFamily="49" charset="0"/>
              </a:rPr>
              <a:t>exercises/</a:t>
            </a:r>
            <a:r>
              <a:rPr lang="en-GB" sz="1400" dirty="0" err="1">
                <a:solidFill>
                  <a:schemeClr val="tx1"/>
                </a:solidFill>
                <a:latin typeface="Courier New" panose="02070309020205020404" pitchFamily="49" charset="0"/>
                <a:cs typeface="Courier New" panose="02070309020205020404" pitchFamily="49" charset="0"/>
              </a:rPr>
              <a:t>match_tarots</a:t>
            </a:r>
            <a:endParaRPr lang="en-DE" sz="1400">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a:xfrm>
            <a:off x="346841" y="365126"/>
            <a:ext cx="6757271" cy="953312"/>
          </a:xfrm>
        </p:spPr>
        <p:txBody>
          <a:bodyPr>
            <a:normAutofit fontScale="90000"/>
          </a:bodyPr>
          <a:lstStyle/>
          <a:p>
            <a:r>
              <a:rPr lang="en-US" b="1" dirty="0"/>
              <a:t>Hands-on</a:t>
            </a:r>
            <a:br>
              <a:rPr lang="en-US" b="1" dirty="0"/>
            </a:br>
            <a:endParaRPr lang="en-CH" sz="3600" dirty="0"/>
          </a:p>
        </p:txBody>
      </p:sp>
    </p:spTree>
    <p:extLst>
      <p:ext uri="{BB962C8B-B14F-4D97-AF65-F5344CB8AC3E}">
        <p14:creationId xmlns:p14="http://schemas.microsoft.com/office/powerpoint/2010/main" val="25719864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lang="en-CH" dirty="0"/>
              <a:t>H</a:t>
            </a:r>
            <a:r>
              <a:rPr lang="en-CH" sz="4400" dirty="0"/>
              <a:t>ow does rewriting in C change the performance?</a:t>
            </a:r>
            <a:br>
              <a:rPr lang="en-CH" sz="4400" dirty="0"/>
            </a:br>
            <a:r>
              <a:rPr lang="en-CH" sz="3100" dirty="0"/>
              <a:t>(rewriting in C, parallelization; same algorithm)</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26</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8" name="TextBox 7">
            <a:extLst>
              <a:ext uri="{FF2B5EF4-FFF2-40B4-BE49-F238E27FC236}">
                <a16:creationId xmlns:a16="http://schemas.microsoft.com/office/drawing/2014/main" id="{C7971566-3187-BA1E-C09B-A41ADED985F7}"/>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pic>
        <p:nvPicPr>
          <p:cNvPr id="3" name="Picture 2">
            <a:extLst>
              <a:ext uri="{FF2B5EF4-FFF2-40B4-BE49-F238E27FC236}">
                <a16:creationId xmlns:a16="http://schemas.microsoft.com/office/drawing/2014/main" id="{19992BFF-0069-6745-6E0A-1835196DE632}"/>
              </a:ext>
            </a:extLst>
          </p:cNvPr>
          <p:cNvPicPr>
            <a:picLocks noChangeAspect="1"/>
          </p:cNvPicPr>
          <p:nvPr/>
        </p:nvPicPr>
        <p:blipFill>
          <a:blip r:embed="rId4"/>
          <a:stretch>
            <a:fillRect/>
          </a:stretch>
        </p:blipFill>
        <p:spPr>
          <a:xfrm>
            <a:off x="986246" y="1484784"/>
            <a:ext cx="4656221" cy="4365697"/>
          </a:xfrm>
          <a:prstGeom prst="rect">
            <a:avLst/>
          </a:prstGeom>
        </p:spPr>
      </p:pic>
      <p:sp>
        <p:nvSpPr>
          <p:cNvPr id="2" name="TextBox 1">
            <a:extLst>
              <a:ext uri="{FF2B5EF4-FFF2-40B4-BE49-F238E27FC236}">
                <a16:creationId xmlns:a16="http://schemas.microsoft.com/office/drawing/2014/main" id="{98BC9CFD-36AB-2F66-78B3-5E08B12722DD}"/>
              </a:ext>
            </a:extLst>
          </p:cNvPr>
          <p:cNvSpPr txBox="1"/>
          <p:nvPr/>
        </p:nvSpPr>
        <p:spPr>
          <a:xfrm>
            <a:off x="5252492" y="1772816"/>
            <a:ext cx="1615008" cy="830997"/>
          </a:xfrm>
          <a:prstGeom prst="rect">
            <a:avLst/>
          </a:prstGeom>
          <a:noFill/>
        </p:spPr>
        <p:txBody>
          <a:bodyPr wrap="square" rtlCol="0">
            <a:spAutoFit/>
          </a:bodyPr>
          <a:lstStyle/>
          <a:p>
            <a:pPr algn="ctr"/>
            <a:r>
              <a:rPr lang="en-CH" sz="1600" b="1" dirty="0">
                <a:solidFill>
                  <a:srgbClr val="1E76B4"/>
                </a:solidFill>
              </a:rPr>
              <a:t>Fast execution</a:t>
            </a:r>
          </a:p>
          <a:p>
            <a:pPr algn="ctr"/>
            <a:r>
              <a:rPr lang="en-CH" sz="1600" b="1" dirty="0">
                <a:solidFill>
                  <a:srgbClr val="1E76B4"/>
                </a:solidFill>
              </a:rPr>
              <a:t>Slow scaling </a:t>
            </a:r>
            <a:br>
              <a:rPr lang="en-CH" sz="1600" b="1" dirty="0">
                <a:solidFill>
                  <a:srgbClr val="1E76B4"/>
                </a:solidFill>
              </a:rPr>
            </a:br>
            <a:r>
              <a:rPr lang="en-CH" sz="1600" b="1" dirty="0">
                <a:solidFill>
                  <a:srgbClr val="1E76B4"/>
                </a:solidFill>
              </a:rPr>
              <a:t>O(n</a:t>
            </a:r>
            <a:r>
              <a:rPr lang="en-CH" sz="1600" b="1" baseline="30000" dirty="0">
                <a:solidFill>
                  <a:srgbClr val="1E76B4"/>
                </a:solidFill>
              </a:rPr>
              <a:t>2</a:t>
            </a:r>
            <a:r>
              <a:rPr lang="en-CH" sz="1600" b="1" dirty="0">
                <a:solidFill>
                  <a:srgbClr val="1E76B4"/>
                </a:solidFill>
              </a:rPr>
              <a:t>)</a:t>
            </a:r>
          </a:p>
        </p:txBody>
      </p:sp>
      <p:sp>
        <p:nvSpPr>
          <p:cNvPr id="9" name="TextBox 8">
            <a:extLst>
              <a:ext uri="{FF2B5EF4-FFF2-40B4-BE49-F238E27FC236}">
                <a16:creationId xmlns:a16="http://schemas.microsoft.com/office/drawing/2014/main" id="{E43108AB-C798-BDB8-ED67-4C8C104DD76D}"/>
              </a:ext>
            </a:extLst>
          </p:cNvPr>
          <p:cNvSpPr txBox="1"/>
          <p:nvPr/>
        </p:nvSpPr>
        <p:spPr>
          <a:xfrm>
            <a:off x="2027937" y="3454609"/>
            <a:ext cx="1517848" cy="830997"/>
          </a:xfrm>
          <a:prstGeom prst="rect">
            <a:avLst/>
          </a:prstGeom>
          <a:noFill/>
        </p:spPr>
        <p:txBody>
          <a:bodyPr wrap="square" rtlCol="0">
            <a:spAutoFit/>
          </a:bodyPr>
          <a:lstStyle/>
          <a:p>
            <a:pPr algn="ctr"/>
            <a:r>
              <a:rPr lang="en-CH" sz="1600" b="1" dirty="0">
                <a:solidFill>
                  <a:srgbClr val="FF7F0E"/>
                </a:solidFill>
              </a:rPr>
              <a:t>Slow execution</a:t>
            </a:r>
          </a:p>
          <a:p>
            <a:pPr algn="ctr"/>
            <a:r>
              <a:rPr lang="en-CH" sz="1600" b="1" dirty="0">
                <a:solidFill>
                  <a:srgbClr val="FF7F0E"/>
                </a:solidFill>
              </a:rPr>
              <a:t>Fast scaling </a:t>
            </a:r>
            <a:br>
              <a:rPr lang="en-CH" sz="1600" b="1" dirty="0">
                <a:solidFill>
                  <a:srgbClr val="FF7F0E"/>
                </a:solidFill>
              </a:rPr>
            </a:br>
            <a:r>
              <a:rPr lang="en-CH" sz="1600" b="1" dirty="0">
                <a:solidFill>
                  <a:srgbClr val="FF7F0E"/>
                </a:solidFill>
              </a:rPr>
              <a:t>O(n log n)</a:t>
            </a:r>
          </a:p>
        </p:txBody>
      </p:sp>
    </p:spTree>
    <p:extLst>
      <p:ext uri="{BB962C8B-B14F-4D97-AF65-F5344CB8AC3E}">
        <p14:creationId xmlns:p14="http://schemas.microsoft.com/office/powerpoint/2010/main" val="953904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F0BACC5-0DED-E5BA-9C97-D932693C0117}"/>
              </a:ext>
            </a:extLst>
          </p:cNvPr>
          <p:cNvPicPr>
            <a:picLocks noChangeAspect="1"/>
          </p:cNvPicPr>
          <p:nvPr/>
        </p:nvPicPr>
        <p:blipFill>
          <a:blip r:embed="rId3"/>
          <a:stretch>
            <a:fillRect/>
          </a:stretch>
        </p:blipFill>
        <p:spPr>
          <a:xfrm>
            <a:off x="986246" y="1484784"/>
            <a:ext cx="4656221"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t>How does rewriting in C change the performance?</a:t>
            </a:r>
            <a:b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br>
            <a:r>
              <a:rPr kumimoji="0" lang="en-CH" sz="3100" b="0" i="0" u="none" strike="noStrike" kern="1200" cap="none" spc="0" normalizeH="0" baseline="0" noProof="0" dirty="0">
                <a:ln>
                  <a:noFill/>
                </a:ln>
                <a:solidFill>
                  <a:prstClr val="black"/>
                </a:solidFill>
                <a:effectLst/>
                <a:uLnTx/>
                <a:uFillTx/>
                <a:latin typeface="Calibri Light" panose="020F0302020204030204"/>
                <a:ea typeface="+mj-ea"/>
                <a:cs typeface="+mj-cs"/>
              </a:rPr>
              <a:t>(rewriting in C, parallelization; same algorithm)</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27</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14" name="Down Arrow 13">
            <a:extLst>
              <a:ext uri="{FF2B5EF4-FFF2-40B4-BE49-F238E27FC236}">
                <a16:creationId xmlns:a16="http://schemas.microsoft.com/office/drawing/2014/main" id="{CAB6235C-D02E-237C-2CAF-17D54EEACB99}"/>
              </a:ext>
            </a:extLst>
          </p:cNvPr>
          <p:cNvSpPr/>
          <p:nvPr/>
        </p:nvSpPr>
        <p:spPr>
          <a:xfrm>
            <a:off x="4439816" y="3256025"/>
            <a:ext cx="274118" cy="588473"/>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5" name="Down Arrow 14">
            <a:extLst>
              <a:ext uri="{FF2B5EF4-FFF2-40B4-BE49-F238E27FC236}">
                <a16:creationId xmlns:a16="http://schemas.microsoft.com/office/drawing/2014/main" id="{C5B012DB-0F8A-48E4-0D7D-D992331FE85C}"/>
              </a:ext>
            </a:extLst>
          </p:cNvPr>
          <p:cNvSpPr/>
          <p:nvPr/>
        </p:nvSpPr>
        <p:spPr>
          <a:xfrm>
            <a:off x="3901541" y="3933056"/>
            <a:ext cx="274118" cy="383087"/>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6" name="Down Arrow 15">
            <a:extLst>
              <a:ext uri="{FF2B5EF4-FFF2-40B4-BE49-F238E27FC236}">
                <a16:creationId xmlns:a16="http://schemas.microsoft.com/office/drawing/2014/main" id="{62E9110D-1431-CD67-6F7C-2896D2689A02}"/>
              </a:ext>
            </a:extLst>
          </p:cNvPr>
          <p:cNvSpPr/>
          <p:nvPr/>
        </p:nvSpPr>
        <p:spPr>
          <a:xfrm>
            <a:off x="4934783" y="2564904"/>
            <a:ext cx="274118" cy="810899"/>
          </a:xfrm>
          <a:prstGeom prst="downArrow">
            <a:avLst/>
          </a:prstGeom>
          <a:solidFill>
            <a:srgbClr val="2076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 name="TextBox 2">
            <a:extLst>
              <a:ext uri="{FF2B5EF4-FFF2-40B4-BE49-F238E27FC236}">
                <a16:creationId xmlns:a16="http://schemas.microsoft.com/office/drawing/2014/main" id="{8D626128-704D-A703-00B1-C2DDFB95C5E6}"/>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
        <p:nvSpPr>
          <p:cNvPr id="9" name="TextBox 8">
            <a:extLst>
              <a:ext uri="{FF2B5EF4-FFF2-40B4-BE49-F238E27FC236}">
                <a16:creationId xmlns:a16="http://schemas.microsoft.com/office/drawing/2014/main" id="{E90B8732-E905-12A7-164C-5624E027F382}"/>
              </a:ext>
            </a:extLst>
          </p:cNvPr>
          <p:cNvSpPr txBox="1"/>
          <p:nvPr/>
        </p:nvSpPr>
        <p:spPr>
          <a:xfrm>
            <a:off x="5205635" y="1977092"/>
            <a:ext cx="1615008" cy="1077218"/>
          </a:xfrm>
          <a:prstGeom prst="rect">
            <a:avLst/>
          </a:prstGeom>
          <a:noFill/>
        </p:spPr>
        <p:txBody>
          <a:bodyPr wrap="square" rtlCol="0">
            <a:spAutoFit/>
          </a:bodyPr>
          <a:lstStyle/>
          <a:p>
            <a:pPr algn="ctr"/>
            <a:r>
              <a:rPr lang="en-CH" sz="1600" b="1" dirty="0">
                <a:solidFill>
                  <a:srgbClr val="1E76B4"/>
                </a:solidFill>
              </a:rPr>
              <a:t>Faster language increases performance for fixed N</a:t>
            </a:r>
          </a:p>
        </p:txBody>
      </p:sp>
    </p:spTree>
    <p:extLst>
      <p:ext uri="{BB962C8B-B14F-4D97-AF65-F5344CB8AC3E}">
        <p14:creationId xmlns:p14="http://schemas.microsoft.com/office/powerpoint/2010/main" val="7177396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9648DC7-0876-BF42-A932-2E8E296354CE}"/>
              </a:ext>
            </a:extLst>
          </p:cNvPr>
          <p:cNvPicPr>
            <a:picLocks noChangeAspect="1"/>
          </p:cNvPicPr>
          <p:nvPr/>
        </p:nvPicPr>
        <p:blipFill>
          <a:blip r:embed="rId3"/>
          <a:stretch>
            <a:fillRect/>
          </a:stretch>
        </p:blipFill>
        <p:spPr>
          <a:xfrm>
            <a:off x="986247" y="1484784"/>
            <a:ext cx="4708670"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t>How does rewriting in C change the performance?</a:t>
            </a:r>
            <a:b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br>
            <a:r>
              <a:rPr kumimoji="0" lang="en-CH" sz="3100" b="0" i="0" u="none" strike="noStrike" kern="1200" cap="none" spc="0" normalizeH="0" baseline="0" noProof="0" dirty="0">
                <a:ln>
                  <a:noFill/>
                </a:ln>
                <a:solidFill>
                  <a:prstClr val="black"/>
                </a:solidFill>
                <a:effectLst/>
                <a:uLnTx/>
                <a:uFillTx/>
                <a:latin typeface="Calibri Light" panose="020F0302020204030204"/>
                <a:ea typeface="+mj-ea"/>
                <a:cs typeface="+mj-cs"/>
              </a:rPr>
              <a:t>(rewriting in C, parallelization; same algorithm)</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28</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2" name="TextBox 1">
            <a:extLst>
              <a:ext uri="{FF2B5EF4-FFF2-40B4-BE49-F238E27FC236}">
                <a16:creationId xmlns:a16="http://schemas.microsoft.com/office/drawing/2014/main" id="{863FFC43-3EE6-C89C-0DDC-BF26C3998C5D}"/>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
        <p:nvSpPr>
          <p:cNvPr id="3" name="Rectangle 2">
            <a:extLst>
              <a:ext uri="{FF2B5EF4-FFF2-40B4-BE49-F238E27FC236}">
                <a16:creationId xmlns:a16="http://schemas.microsoft.com/office/drawing/2014/main" id="{9B92A623-8289-4D9D-C2FB-7FA7B0F98CA6}"/>
              </a:ext>
            </a:extLst>
          </p:cNvPr>
          <p:cNvSpPr/>
          <p:nvPr/>
        </p:nvSpPr>
        <p:spPr>
          <a:xfrm>
            <a:off x="1919536" y="4077072"/>
            <a:ext cx="1800200" cy="1152128"/>
          </a:xfrm>
          <a:prstGeom prst="rect">
            <a:avLst/>
          </a:prstGeom>
          <a:noFill/>
          <a:ln w="3810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25379792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9648DC7-0876-BF42-A932-2E8E296354CE}"/>
              </a:ext>
            </a:extLst>
          </p:cNvPr>
          <p:cNvPicPr>
            <a:picLocks noChangeAspect="1"/>
          </p:cNvPicPr>
          <p:nvPr/>
        </p:nvPicPr>
        <p:blipFill>
          <a:blip r:embed="rId3"/>
          <a:stretch>
            <a:fillRect/>
          </a:stretch>
        </p:blipFill>
        <p:spPr>
          <a:xfrm>
            <a:off x="986247" y="1484784"/>
            <a:ext cx="4708670" cy="4313049"/>
          </a:xfrm>
          <a:prstGeom prst="rect">
            <a:avLst/>
          </a:prstGeom>
        </p:spPr>
      </p:pic>
      <p:sp>
        <p:nvSpPr>
          <p:cNvPr id="10" name="Title 9">
            <a:extLst>
              <a:ext uri="{FF2B5EF4-FFF2-40B4-BE49-F238E27FC236}">
                <a16:creationId xmlns:a16="http://schemas.microsoft.com/office/drawing/2014/main" id="{04A0E4E1-DC90-7F56-5328-B8BA4BD16E2C}"/>
              </a:ext>
            </a:extLst>
          </p:cNvPr>
          <p:cNvSpPr>
            <a:spLocks noGrp="1"/>
          </p:cNvSpPr>
          <p:nvPr>
            <p:ph type="title"/>
          </p:nvPr>
        </p:nvSpPr>
        <p:spPr/>
        <p:txBody>
          <a:bodyPr>
            <a:normAutofit fontScale="90000"/>
          </a:bodyPr>
          <a:lstStyle/>
          <a:p>
            <a: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t>How does rewriting in C change the performance?</a:t>
            </a:r>
            <a:br>
              <a:rPr kumimoji="0" lang="en-CH" sz="4400" b="0" i="0" u="none" strike="noStrike" kern="1200" cap="none" spc="0" normalizeH="0" baseline="0" noProof="0" dirty="0">
                <a:ln>
                  <a:noFill/>
                </a:ln>
                <a:solidFill>
                  <a:prstClr val="black"/>
                </a:solidFill>
                <a:effectLst/>
                <a:uLnTx/>
                <a:uFillTx/>
                <a:latin typeface="Calibri Light" panose="020F0302020204030204"/>
                <a:ea typeface="+mj-ea"/>
                <a:cs typeface="+mj-cs"/>
              </a:rPr>
            </a:br>
            <a:r>
              <a:rPr kumimoji="0" lang="en-CH" sz="3100" b="0" i="0" u="none" strike="noStrike" kern="1200" cap="none" spc="0" normalizeH="0" baseline="0" noProof="0" dirty="0">
                <a:ln>
                  <a:noFill/>
                </a:ln>
                <a:solidFill>
                  <a:prstClr val="black"/>
                </a:solidFill>
                <a:effectLst/>
                <a:uLnTx/>
                <a:uFillTx/>
                <a:latin typeface="Calibri Light" panose="020F0302020204030204"/>
                <a:ea typeface="+mj-ea"/>
                <a:cs typeface="+mj-cs"/>
              </a:rPr>
              <a:t>(rewriting in C, parallelization; same algorithm)</a:t>
            </a:r>
            <a:endParaRPr lang="en-CH" dirty="0"/>
          </a:p>
        </p:txBody>
      </p:sp>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29</a:t>
            </a:fld>
            <a:endParaRPr lang="en-US" dirty="0"/>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153400" y="1946879"/>
            <a:ext cx="1649025"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Fast code</a:t>
            </a:r>
          </a:p>
          <a:p>
            <a:pPr algn="ctr"/>
            <a:r>
              <a:rPr lang="en-CH" sz="2400" b="1" dirty="0">
                <a:solidFill>
                  <a:srgbClr val="FFFF00"/>
                </a:solidFill>
                <a:effectLst>
                  <a:outerShdw blurRad="50800" dist="38100" dir="5400000" algn="t" rotWithShape="0">
                    <a:prstClr val="black">
                      <a:alpha val="40000"/>
                    </a:prstClr>
                  </a:outerShdw>
                </a:effectLst>
              </a:rPr>
              <a:t>O(n</a:t>
            </a:r>
            <a:r>
              <a:rPr lang="en-CH" sz="2400" b="1" baseline="30000" dirty="0">
                <a:solidFill>
                  <a:srgbClr val="FFFF00"/>
                </a:solidFill>
                <a:effectLst>
                  <a:outerShdw blurRad="50800" dist="38100" dir="5400000" algn="t" rotWithShape="0">
                    <a:prstClr val="black">
                      <a:alpha val="40000"/>
                    </a:prstClr>
                  </a:outerShdw>
                </a:effectLst>
              </a:rPr>
              <a:t>2</a:t>
            </a:r>
            <a:r>
              <a:rPr lang="en-CH" sz="2400" b="1" dirty="0">
                <a:solidFill>
                  <a:srgbClr val="FFFF00"/>
                </a:solidFill>
                <a:effectLst>
                  <a:outerShdw blurRad="50800" dist="38100" dir="5400000" algn="t" rotWithShape="0">
                    <a:prstClr val="black">
                      <a:alpha val="40000"/>
                    </a:prstClr>
                  </a:outerShdw>
                </a:effectLst>
              </a:rPr>
              <a:t>)</a:t>
            </a:r>
          </a:p>
        </p:txBody>
      </p:sp>
      <p:sp>
        <p:nvSpPr>
          <p:cNvPr id="3" name="TextBox 2">
            <a:extLst>
              <a:ext uri="{FF2B5EF4-FFF2-40B4-BE49-F238E27FC236}">
                <a16:creationId xmlns:a16="http://schemas.microsoft.com/office/drawing/2014/main" id="{1D33A5E3-17A0-6084-EC79-5CDACAB78D27}"/>
              </a:ext>
            </a:extLst>
          </p:cNvPr>
          <p:cNvSpPr txBox="1"/>
          <p:nvPr/>
        </p:nvSpPr>
        <p:spPr>
          <a:xfrm>
            <a:off x="9306175" y="3013501"/>
            <a:ext cx="1899579" cy="830997"/>
          </a:xfrm>
          <a:prstGeom prst="rect">
            <a:avLst/>
          </a:prstGeom>
          <a:noFill/>
        </p:spPr>
        <p:txBody>
          <a:bodyPr wrap="square" rtlCol="0">
            <a:spAutoFit/>
          </a:bodyPr>
          <a:lstStyle/>
          <a:p>
            <a:pPr algn="ctr"/>
            <a:r>
              <a:rPr lang="en-CH" sz="2400" b="1" dirty="0">
                <a:solidFill>
                  <a:srgbClr val="FFFF00"/>
                </a:solidFill>
                <a:effectLst>
                  <a:outerShdw blurRad="50800" dist="38100" dir="5400000" algn="t" rotWithShape="0">
                    <a:prstClr val="black">
                      <a:alpha val="40000"/>
                    </a:prstClr>
                  </a:outerShdw>
                </a:effectLst>
              </a:rPr>
              <a:t>Regular code</a:t>
            </a:r>
          </a:p>
          <a:p>
            <a:pPr algn="ctr"/>
            <a:r>
              <a:rPr lang="en-CH" sz="2400" b="1" dirty="0">
                <a:solidFill>
                  <a:srgbClr val="FFFF00"/>
                </a:solidFill>
                <a:effectLst>
                  <a:outerShdw blurRad="50800" dist="38100" dir="5400000" algn="t" rotWithShape="0">
                    <a:prstClr val="black">
                      <a:alpha val="40000"/>
                    </a:prstClr>
                  </a:outerShdw>
                </a:effectLst>
              </a:rPr>
              <a:t>O(n log n)</a:t>
            </a:r>
          </a:p>
        </p:txBody>
      </p:sp>
      <p:sp>
        <p:nvSpPr>
          <p:cNvPr id="8" name="Rectangle 7">
            <a:extLst>
              <a:ext uri="{FF2B5EF4-FFF2-40B4-BE49-F238E27FC236}">
                <a16:creationId xmlns:a16="http://schemas.microsoft.com/office/drawing/2014/main" id="{36EDFED0-F92E-7DA3-18EA-239BC6A86CAE}"/>
              </a:ext>
            </a:extLst>
          </p:cNvPr>
          <p:cNvSpPr/>
          <p:nvPr/>
        </p:nvSpPr>
        <p:spPr>
          <a:xfrm>
            <a:off x="1919536" y="4077072"/>
            <a:ext cx="1800200" cy="1152128"/>
          </a:xfrm>
          <a:prstGeom prst="rect">
            <a:avLst/>
          </a:prstGeom>
          <a:noFill/>
          <a:ln w="3810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 name="TextBox 1">
            <a:extLst>
              <a:ext uri="{FF2B5EF4-FFF2-40B4-BE49-F238E27FC236}">
                <a16:creationId xmlns:a16="http://schemas.microsoft.com/office/drawing/2014/main" id="{5F39213B-463F-647D-5E38-3C452A037080}"/>
              </a:ext>
            </a:extLst>
          </p:cNvPr>
          <p:cNvSpPr txBox="1"/>
          <p:nvPr/>
        </p:nvSpPr>
        <p:spPr>
          <a:xfrm>
            <a:off x="2563219" y="2132856"/>
            <a:ext cx="3234271" cy="2380332"/>
          </a:xfrm>
          <a:custGeom>
            <a:avLst/>
            <a:gdLst>
              <a:gd name="connsiteX0" fmla="*/ 0 w 3234271"/>
              <a:gd name="connsiteY0" fmla="*/ 0 h 2380332"/>
              <a:gd name="connsiteX1" fmla="*/ 582169 w 3234271"/>
              <a:gd name="connsiteY1" fmla="*/ 0 h 2380332"/>
              <a:gd name="connsiteX2" fmla="*/ 1261366 w 3234271"/>
              <a:gd name="connsiteY2" fmla="*/ 0 h 2380332"/>
              <a:gd name="connsiteX3" fmla="*/ 1875877 w 3234271"/>
              <a:gd name="connsiteY3" fmla="*/ 0 h 2380332"/>
              <a:gd name="connsiteX4" fmla="*/ 2458046 w 3234271"/>
              <a:gd name="connsiteY4" fmla="*/ 0 h 2380332"/>
              <a:gd name="connsiteX5" fmla="*/ 3234271 w 3234271"/>
              <a:gd name="connsiteY5" fmla="*/ 0 h 2380332"/>
              <a:gd name="connsiteX6" fmla="*/ 3234271 w 3234271"/>
              <a:gd name="connsiteY6" fmla="*/ 595083 h 2380332"/>
              <a:gd name="connsiteX7" fmla="*/ 3234271 w 3234271"/>
              <a:gd name="connsiteY7" fmla="*/ 1190166 h 2380332"/>
              <a:gd name="connsiteX8" fmla="*/ 3234271 w 3234271"/>
              <a:gd name="connsiteY8" fmla="*/ 1737642 h 2380332"/>
              <a:gd name="connsiteX9" fmla="*/ 3234271 w 3234271"/>
              <a:gd name="connsiteY9" fmla="*/ 2380332 h 2380332"/>
              <a:gd name="connsiteX10" fmla="*/ 2652102 w 3234271"/>
              <a:gd name="connsiteY10" fmla="*/ 2380332 h 2380332"/>
              <a:gd name="connsiteX11" fmla="*/ 2102276 w 3234271"/>
              <a:gd name="connsiteY11" fmla="*/ 2380332 h 2380332"/>
              <a:gd name="connsiteX12" fmla="*/ 1423079 w 3234271"/>
              <a:gd name="connsiteY12" fmla="*/ 2380332 h 2380332"/>
              <a:gd name="connsiteX13" fmla="*/ 840910 w 3234271"/>
              <a:gd name="connsiteY13" fmla="*/ 2380332 h 2380332"/>
              <a:gd name="connsiteX14" fmla="*/ 0 w 3234271"/>
              <a:gd name="connsiteY14" fmla="*/ 2380332 h 2380332"/>
              <a:gd name="connsiteX15" fmla="*/ 0 w 3234271"/>
              <a:gd name="connsiteY15" fmla="*/ 1737642 h 2380332"/>
              <a:gd name="connsiteX16" fmla="*/ 0 w 3234271"/>
              <a:gd name="connsiteY16" fmla="*/ 1190166 h 2380332"/>
              <a:gd name="connsiteX17" fmla="*/ 0 w 3234271"/>
              <a:gd name="connsiteY17" fmla="*/ 571280 h 2380332"/>
              <a:gd name="connsiteX18" fmla="*/ 0 w 3234271"/>
              <a:gd name="connsiteY18" fmla="*/ 0 h 2380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34271" h="2380332" fill="none" extrusionOk="0">
                <a:moveTo>
                  <a:pt x="0" y="0"/>
                </a:moveTo>
                <a:cubicBezTo>
                  <a:pt x="141820" y="6212"/>
                  <a:pt x="399183" y="10531"/>
                  <a:pt x="582169" y="0"/>
                </a:cubicBezTo>
                <a:cubicBezTo>
                  <a:pt x="765155" y="-10531"/>
                  <a:pt x="944164" y="-14576"/>
                  <a:pt x="1261366" y="0"/>
                </a:cubicBezTo>
                <a:cubicBezTo>
                  <a:pt x="1578568" y="14576"/>
                  <a:pt x="1718422" y="-25452"/>
                  <a:pt x="1875877" y="0"/>
                </a:cubicBezTo>
                <a:cubicBezTo>
                  <a:pt x="2033332" y="25452"/>
                  <a:pt x="2176506" y="6714"/>
                  <a:pt x="2458046" y="0"/>
                </a:cubicBezTo>
                <a:cubicBezTo>
                  <a:pt x="2739586" y="-6714"/>
                  <a:pt x="2933680" y="-9318"/>
                  <a:pt x="3234271" y="0"/>
                </a:cubicBezTo>
                <a:cubicBezTo>
                  <a:pt x="3205438" y="121495"/>
                  <a:pt x="3241329" y="423799"/>
                  <a:pt x="3234271" y="595083"/>
                </a:cubicBezTo>
                <a:cubicBezTo>
                  <a:pt x="3227213" y="766367"/>
                  <a:pt x="3224714" y="1069953"/>
                  <a:pt x="3234271" y="1190166"/>
                </a:cubicBezTo>
                <a:cubicBezTo>
                  <a:pt x="3243828" y="1310379"/>
                  <a:pt x="3260495" y="1567629"/>
                  <a:pt x="3234271" y="1737642"/>
                </a:cubicBezTo>
                <a:cubicBezTo>
                  <a:pt x="3208047" y="1907655"/>
                  <a:pt x="3209416" y="2064839"/>
                  <a:pt x="3234271" y="2380332"/>
                </a:cubicBezTo>
                <a:cubicBezTo>
                  <a:pt x="3083979" y="2374067"/>
                  <a:pt x="2821818" y="2354162"/>
                  <a:pt x="2652102" y="2380332"/>
                </a:cubicBezTo>
                <a:cubicBezTo>
                  <a:pt x="2482386" y="2406502"/>
                  <a:pt x="2324165" y="2385213"/>
                  <a:pt x="2102276" y="2380332"/>
                </a:cubicBezTo>
                <a:cubicBezTo>
                  <a:pt x="1880387" y="2375451"/>
                  <a:pt x="1754755" y="2381412"/>
                  <a:pt x="1423079" y="2380332"/>
                </a:cubicBezTo>
                <a:cubicBezTo>
                  <a:pt x="1091403" y="2379252"/>
                  <a:pt x="1026233" y="2407988"/>
                  <a:pt x="840910" y="2380332"/>
                </a:cubicBezTo>
                <a:cubicBezTo>
                  <a:pt x="655587" y="2352676"/>
                  <a:pt x="391831" y="2403014"/>
                  <a:pt x="0" y="2380332"/>
                </a:cubicBezTo>
                <a:cubicBezTo>
                  <a:pt x="-19650" y="2220379"/>
                  <a:pt x="8283" y="2016283"/>
                  <a:pt x="0" y="1737642"/>
                </a:cubicBezTo>
                <a:cubicBezTo>
                  <a:pt x="-8283" y="1459001"/>
                  <a:pt x="-4408" y="1387841"/>
                  <a:pt x="0" y="1190166"/>
                </a:cubicBezTo>
                <a:cubicBezTo>
                  <a:pt x="4408" y="992491"/>
                  <a:pt x="29513" y="802698"/>
                  <a:pt x="0" y="571280"/>
                </a:cubicBezTo>
                <a:cubicBezTo>
                  <a:pt x="-29513" y="339862"/>
                  <a:pt x="20335" y="190159"/>
                  <a:pt x="0" y="0"/>
                </a:cubicBezTo>
                <a:close/>
              </a:path>
              <a:path w="3234271" h="2380332" stroke="0" extrusionOk="0">
                <a:moveTo>
                  <a:pt x="0" y="0"/>
                </a:moveTo>
                <a:cubicBezTo>
                  <a:pt x="161645" y="17740"/>
                  <a:pt x="391222" y="-12056"/>
                  <a:pt x="614511" y="0"/>
                </a:cubicBezTo>
                <a:cubicBezTo>
                  <a:pt x="837800" y="12056"/>
                  <a:pt x="915682" y="-18068"/>
                  <a:pt x="1164338" y="0"/>
                </a:cubicBezTo>
                <a:cubicBezTo>
                  <a:pt x="1412994" y="18068"/>
                  <a:pt x="1707949" y="29967"/>
                  <a:pt x="1875877" y="0"/>
                </a:cubicBezTo>
                <a:cubicBezTo>
                  <a:pt x="2043805" y="-29967"/>
                  <a:pt x="2296864" y="28030"/>
                  <a:pt x="2490389" y="0"/>
                </a:cubicBezTo>
                <a:cubicBezTo>
                  <a:pt x="2683914" y="-28030"/>
                  <a:pt x="3034064" y="25786"/>
                  <a:pt x="3234271" y="0"/>
                </a:cubicBezTo>
                <a:cubicBezTo>
                  <a:pt x="3228434" y="262458"/>
                  <a:pt x="3203608" y="440216"/>
                  <a:pt x="3234271" y="642690"/>
                </a:cubicBezTo>
                <a:cubicBezTo>
                  <a:pt x="3264935" y="845164"/>
                  <a:pt x="3209277" y="1051895"/>
                  <a:pt x="3234271" y="1237773"/>
                </a:cubicBezTo>
                <a:cubicBezTo>
                  <a:pt x="3259265" y="1423651"/>
                  <a:pt x="3208960" y="1617586"/>
                  <a:pt x="3234271" y="1832856"/>
                </a:cubicBezTo>
                <a:cubicBezTo>
                  <a:pt x="3259582" y="2048126"/>
                  <a:pt x="3212211" y="2138186"/>
                  <a:pt x="3234271" y="2380332"/>
                </a:cubicBezTo>
                <a:cubicBezTo>
                  <a:pt x="3069336" y="2396615"/>
                  <a:pt x="2929223" y="2398413"/>
                  <a:pt x="2652102" y="2380332"/>
                </a:cubicBezTo>
                <a:cubicBezTo>
                  <a:pt x="2374981" y="2362251"/>
                  <a:pt x="2189830" y="2371468"/>
                  <a:pt x="2005248" y="2380332"/>
                </a:cubicBezTo>
                <a:cubicBezTo>
                  <a:pt x="1820666" y="2389196"/>
                  <a:pt x="1545412" y="2381858"/>
                  <a:pt x="1390737" y="2380332"/>
                </a:cubicBezTo>
                <a:cubicBezTo>
                  <a:pt x="1236062" y="2378806"/>
                  <a:pt x="955329" y="2409241"/>
                  <a:pt x="679197" y="2380332"/>
                </a:cubicBezTo>
                <a:cubicBezTo>
                  <a:pt x="403065" y="2351423"/>
                  <a:pt x="181539" y="2392730"/>
                  <a:pt x="0" y="2380332"/>
                </a:cubicBezTo>
                <a:cubicBezTo>
                  <a:pt x="-25526" y="2163408"/>
                  <a:pt x="-16296" y="1968065"/>
                  <a:pt x="0" y="1832856"/>
                </a:cubicBezTo>
                <a:cubicBezTo>
                  <a:pt x="16296" y="1697647"/>
                  <a:pt x="8461" y="1492598"/>
                  <a:pt x="0" y="1237773"/>
                </a:cubicBezTo>
                <a:cubicBezTo>
                  <a:pt x="-8461" y="982948"/>
                  <a:pt x="-22828" y="846559"/>
                  <a:pt x="0" y="666493"/>
                </a:cubicBezTo>
                <a:cubicBezTo>
                  <a:pt x="22828" y="486427"/>
                  <a:pt x="-27514" y="325933"/>
                  <a:pt x="0" y="0"/>
                </a:cubicBezTo>
                <a:close/>
              </a:path>
            </a:pathLst>
          </a:custGeom>
          <a:solidFill>
            <a:schemeClr val="bg2"/>
          </a:solidFill>
          <a:ln w="38100">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a:spAutoFit/>
          </a:bodyPr>
          <a:lstStyle/>
          <a:p>
            <a:r>
              <a:rPr lang="en-CH" sz="2400" dirty="0"/>
              <a:t>We need to distinguish between “fast” in absolute terms for a fixed problem size, and “fast” in the sense of how well it scales</a:t>
            </a:r>
          </a:p>
        </p:txBody>
      </p:sp>
    </p:spTree>
    <p:extLst>
      <p:ext uri="{BB962C8B-B14F-4D97-AF65-F5344CB8AC3E}">
        <p14:creationId xmlns:p14="http://schemas.microsoft.com/office/powerpoint/2010/main" val="1791515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normAutofit fontScale="90000"/>
          </a:bodyPr>
          <a:lstStyle/>
          <a:p>
            <a:r>
              <a:rPr lang="en-CH" dirty="0"/>
              <a:t>Things one thinks about when thinking about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3</a:t>
            </a:fld>
            <a:endParaRPr lang="en-US" dirty="0"/>
          </a:p>
        </p:txBody>
      </p:sp>
      <p:grpSp>
        <p:nvGrpSpPr>
          <p:cNvPr id="3" name="Group 2">
            <a:extLst>
              <a:ext uri="{FF2B5EF4-FFF2-40B4-BE49-F238E27FC236}">
                <a16:creationId xmlns:a16="http://schemas.microsoft.com/office/drawing/2014/main" id="{88551AC0-E64B-10BA-4A93-8095149365AE}"/>
              </a:ext>
            </a:extLst>
          </p:cNvPr>
          <p:cNvGrpSpPr/>
          <p:nvPr/>
        </p:nvGrpSpPr>
        <p:grpSpPr>
          <a:xfrm>
            <a:off x="4676394" y="1440014"/>
            <a:ext cx="2839213" cy="4303548"/>
            <a:chOff x="1701801" y="2008201"/>
            <a:chExt cx="2362200" cy="2572266"/>
          </a:xfrm>
        </p:grpSpPr>
        <p:sp>
          <p:nvSpPr>
            <p:cNvPr id="7" name="Rectangle 6">
              <a:extLst>
                <a:ext uri="{FF2B5EF4-FFF2-40B4-BE49-F238E27FC236}">
                  <a16:creationId xmlns:a16="http://schemas.microsoft.com/office/drawing/2014/main" id="{0FF5F64F-15BA-05FB-1AAB-3FD93F5C034D}"/>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8" name="Rectangle 7">
              <a:extLst>
                <a:ext uri="{FF2B5EF4-FFF2-40B4-BE49-F238E27FC236}">
                  <a16:creationId xmlns:a16="http://schemas.microsoft.com/office/drawing/2014/main" id="{C9B7608A-6067-51DD-3F1D-8BE01A519010}"/>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8" name="Group 17">
            <a:extLst>
              <a:ext uri="{FF2B5EF4-FFF2-40B4-BE49-F238E27FC236}">
                <a16:creationId xmlns:a16="http://schemas.microsoft.com/office/drawing/2014/main" id="{B577FDDB-A9EF-6DDD-947A-D655777D4A54}"/>
              </a:ext>
            </a:extLst>
          </p:cNvPr>
          <p:cNvGrpSpPr/>
          <p:nvPr/>
        </p:nvGrpSpPr>
        <p:grpSpPr>
          <a:xfrm>
            <a:off x="1078230" y="1440014"/>
            <a:ext cx="2839213" cy="4303548"/>
            <a:chOff x="2370668" y="2025135"/>
            <a:chExt cx="2362200" cy="2572266"/>
          </a:xfrm>
        </p:grpSpPr>
        <p:sp>
          <p:nvSpPr>
            <p:cNvPr id="19" name="Rectangle 18">
              <a:extLst>
                <a:ext uri="{FF2B5EF4-FFF2-40B4-BE49-F238E27FC236}">
                  <a16:creationId xmlns:a16="http://schemas.microsoft.com/office/drawing/2014/main" id="{47D46AEB-0E34-4185-A14F-6B12DC1FC0D4}"/>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Efficient processing </a:t>
              </a:r>
              <a:br>
                <a:rPr lang="en-US" sz="2400" dirty="0">
                  <a:solidFill>
                    <a:schemeClr val="tx1"/>
                  </a:solidFill>
                </a:rPr>
              </a:br>
              <a:r>
                <a:rPr lang="en-US" sz="2400" dirty="0">
                  <a:solidFill>
                    <a:schemeClr val="tx1"/>
                  </a:solidFill>
                </a:rPr>
                <a:t>(no for-loops!)</a:t>
              </a:r>
              <a:br>
                <a:rPr lang="en-US" sz="2400" dirty="0">
                  <a:solidFill>
                    <a:schemeClr val="tx1"/>
                  </a:solidFill>
                </a:rPr>
              </a:br>
              <a:endParaRPr lang="en-US" sz="2400" dirty="0">
                <a:solidFill>
                  <a:schemeClr val="tx1"/>
                </a:solidFill>
              </a:endParaRPr>
            </a:p>
            <a:p>
              <a:pPr marL="285744" indent="-285744">
                <a:buFont typeface="Arial" panose="020B0604020202020204" pitchFamily="34" charset="0"/>
                <a:buChar char="•"/>
              </a:pPr>
              <a:r>
                <a:rPr lang="en-US" sz="2400" dirty="0">
                  <a:solidFill>
                    <a:schemeClr val="tx1"/>
                  </a:solidFill>
                </a:rPr>
                <a:t>Organizing data so that analyses are easy</a:t>
              </a:r>
            </a:p>
          </p:txBody>
        </p:sp>
        <p:sp>
          <p:nvSpPr>
            <p:cNvPr id="20" name="Rectangle 19">
              <a:extLst>
                <a:ext uri="{FF2B5EF4-FFF2-40B4-BE49-F238E27FC236}">
                  <a16:creationId xmlns:a16="http://schemas.microsoft.com/office/drawing/2014/main" id="{11835EFC-8F88-AF0B-16E7-A95ABDD6578B}"/>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21" name="Group 20">
            <a:extLst>
              <a:ext uri="{FF2B5EF4-FFF2-40B4-BE49-F238E27FC236}">
                <a16:creationId xmlns:a16="http://schemas.microsoft.com/office/drawing/2014/main" id="{3AAA0686-1522-D489-C48C-D96E450DA13A}"/>
              </a:ext>
            </a:extLst>
          </p:cNvPr>
          <p:cNvGrpSpPr/>
          <p:nvPr/>
        </p:nvGrpSpPr>
        <p:grpSpPr>
          <a:xfrm>
            <a:off x="8274558" y="1440014"/>
            <a:ext cx="2839213" cy="4303548"/>
            <a:chOff x="5283201" y="2074335"/>
            <a:chExt cx="2362200" cy="2523066"/>
          </a:xfrm>
        </p:grpSpPr>
        <p:sp>
          <p:nvSpPr>
            <p:cNvPr id="22" name="Rectangle 21">
              <a:extLst>
                <a:ext uri="{FF2B5EF4-FFF2-40B4-BE49-F238E27FC236}">
                  <a16:creationId xmlns:a16="http://schemas.microsoft.com/office/drawing/2014/main" id="{AFEF5E98-D15A-071E-6FCE-8FC062D2AAD5}"/>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23" name="Rectangle 22">
              <a:extLst>
                <a:ext uri="{FF2B5EF4-FFF2-40B4-BE49-F238E27FC236}">
                  <a16:creationId xmlns:a16="http://schemas.microsoft.com/office/drawing/2014/main" id="{417C9F24-16F9-BD1B-E285-142428502DD8}"/>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11" name="Rectangle 10">
            <a:extLst>
              <a:ext uri="{FF2B5EF4-FFF2-40B4-BE49-F238E27FC236}">
                <a16:creationId xmlns:a16="http://schemas.microsoft.com/office/drawing/2014/main" id="{22A2CA8F-D121-4E2C-FEAA-3B279FAE610E}"/>
              </a:ext>
            </a:extLst>
          </p:cNvPr>
          <p:cNvSpPr/>
          <p:nvPr/>
        </p:nvSpPr>
        <p:spPr>
          <a:xfrm>
            <a:off x="767408" y="1132854"/>
            <a:ext cx="3528392" cy="4960442"/>
          </a:xfrm>
          <a:prstGeom prst="rect">
            <a:avLst/>
          </a:prstGeom>
          <a:solidFill>
            <a:srgbClr val="FFFF00">
              <a:alpha val="23137"/>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659920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fontScale="90000"/>
          </a:bodyPr>
          <a:lstStyle/>
          <a:p>
            <a:pPr algn="ctr"/>
            <a:r>
              <a:rPr lang="en-CH" sz="5400" dirty="0"/>
              <a:t>COMING UP NEXT: </a:t>
            </a:r>
            <a:br>
              <a:rPr lang="en-CH" sz="5400" dirty="0"/>
            </a:br>
            <a:r>
              <a:rPr lang="en-CH" sz="5400" dirty="0"/>
              <a:t>NumPy and the array data structure</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30</a:t>
            </a:fld>
            <a:endParaRPr lang="en-US"/>
          </a:p>
        </p:txBody>
      </p:sp>
    </p:spTree>
    <p:extLst>
      <p:ext uri="{BB962C8B-B14F-4D97-AF65-F5344CB8AC3E}">
        <p14:creationId xmlns:p14="http://schemas.microsoft.com/office/powerpoint/2010/main" val="23562657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31</a:t>
            </a:fld>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Some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32</a:t>
            </a:fld>
            <a:endParaRPr lang="en-US"/>
          </a:p>
        </p:txBody>
      </p:sp>
    </p:spTree>
    <p:extLst>
      <p:ext uri="{BB962C8B-B14F-4D97-AF65-F5344CB8AC3E}">
        <p14:creationId xmlns:p14="http://schemas.microsoft.com/office/powerpoint/2010/main" val="3263027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4</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Tree>
    <p:extLst>
      <p:ext uri="{BB962C8B-B14F-4D97-AF65-F5344CB8AC3E}">
        <p14:creationId xmlns:p14="http://schemas.microsoft.com/office/powerpoint/2010/main" val="658294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5</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
        <p:nvSpPr>
          <p:cNvPr id="16" name="TextBox 15">
            <a:extLst>
              <a:ext uri="{FF2B5EF4-FFF2-40B4-BE49-F238E27FC236}">
                <a16:creationId xmlns:a16="http://schemas.microsoft.com/office/drawing/2014/main" id="{8FA08EE9-A1C8-13B0-D6B0-E8AD7454C69E}"/>
              </a:ext>
            </a:extLst>
          </p:cNvPr>
          <p:cNvSpPr txBox="1"/>
          <p:nvPr/>
        </p:nvSpPr>
        <p:spPr>
          <a:xfrm>
            <a:off x="2109005" y="1828691"/>
            <a:ext cx="250132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pic>
        <p:nvPicPr>
          <p:cNvPr id="1026" name="Picture 2">
            <a:extLst>
              <a:ext uri="{FF2B5EF4-FFF2-40B4-BE49-F238E27FC236}">
                <a16:creationId xmlns:a16="http://schemas.microsoft.com/office/drawing/2014/main" id="{8BBD0FAD-1848-E607-9694-5E7BF65249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9973" y="2469653"/>
            <a:ext cx="4259386" cy="28652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7811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6</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
        <p:nvSpPr>
          <p:cNvPr id="16" name="TextBox 15">
            <a:extLst>
              <a:ext uri="{FF2B5EF4-FFF2-40B4-BE49-F238E27FC236}">
                <a16:creationId xmlns:a16="http://schemas.microsoft.com/office/drawing/2014/main" id="{8FA08EE9-A1C8-13B0-D6B0-E8AD7454C69E}"/>
              </a:ext>
            </a:extLst>
          </p:cNvPr>
          <p:cNvSpPr txBox="1"/>
          <p:nvPr/>
        </p:nvSpPr>
        <p:spPr>
          <a:xfrm>
            <a:off x="2109005" y="1828691"/>
            <a:ext cx="2501322" cy="400110"/>
          </a:xfrm>
          <a:prstGeom prst="rect">
            <a:avLst/>
          </a:prstGeom>
          <a:solidFill>
            <a:srgbClr val="F0D0D5"/>
          </a:solidFill>
        </p:spPr>
        <p:txBody>
          <a:bodyPr wrap="square" rtlCol="0">
            <a:spAutoFit/>
          </a:bodyPr>
          <a:lstStyle/>
          <a:p>
            <a:pPr algn="ctr"/>
            <a:r>
              <a:rPr lang="en-US" sz="2000" dirty="0"/>
              <a:t>A sound wave?</a:t>
            </a:r>
            <a:endParaRPr lang="en-CH" sz="2000" dirty="0"/>
          </a:p>
        </p:txBody>
      </p:sp>
      <p:sp>
        <p:nvSpPr>
          <p:cNvPr id="20" name="TextBox 19">
            <a:extLst>
              <a:ext uri="{FF2B5EF4-FFF2-40B4-BE49-F238E27FC236}">
                <a16:creationId xmlns:a16="http://schemas.microsoft.com/office/drawing/2014/main" id="{CD933E50-6498-7AF2-901E-B9DFAACAAF4F}"/>
              </a:ext>
            </a:extLst>
          </p:cNvPr>
          <p:cNvSpPr txBox="1"/>
          <p:nvPr/>
        </p:nvSpPr>
        <p:spPr>
          <a:xfrm>
            <a:off x="7376450" y="1828691"/>
            <a:ext cx="2529222" cy="400110"/>
          </a:xfrm>
          <a:prstGeom prst="rect">
            <a:avLst/>
          </a:prstGeom>
          <a:solidFill>
            <a:schemeClr val="accent6">
              <a:lumMod val="20000"/>
              <a:lumOff val="80000"/>
            </a:schemeClr>
          </a:solidFill>
        </p:spPr>
        <p:txBody>
          <a:bodyPr wrap="square">
            <a:spAutoFit/>
          </a:bodyPr>
          <a:lstStyle/>
          <a:p>
            <a:pPr algn="ctr"/>
            <a:r>
              <a:rPr lang="en-US" sz="2000" dirty="0"/>
              <a:t>NumPy array</a:t>
            </a:r>
            <a:endParaRPr lang="en-CH" sz="1400" dirty="0"/>
          </a:p>
        </p:txBody>
      </p:sp>
      <p:pic>
        <p:nvPicPr>
          <p:cNvPr id="1026" name="Picture 2">
            <a:extLst>
              <a:ext uri="{FF2B5EF4-FFF2-40B4-BE49-F238E27FC236}">
                <a16:creationId xmlns:a16="http://schemas.microsoft.com/office/drawing/2014/main" id="{8BBD0FAD-1848-E607-9694-5E7BF65249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9973" y="2469653"/>
            <a:ext cx="4259386" cy="2865236"/>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6A5EB302-471C-3A1F-90B7-A0CF11BB263B}"/>
              </a:ext>
            </a:extLst>
          </p:cNvPr>
          <p:cNvPicPr>
            <a:picLocks noChangeAspect="1"/>
          </p:cNvPicPr>
          <p:nvPr/>
        </p:nvPicPr>
        <p:blipFill>
          <a:blip r:embed="rId5"/>
          <a:stretch>
            <a:fillRect/>
          </a:stretch>
        </p:blipFill>
        <p:spPr>
          <a:xfrm>
            <a:off x="6240016" y="2554072"/>
            <a:ext cx="4802090" cy="2696398"/>
          </a:xfrm>
          <a:prstGeom prst="rect">
            <a:avLst/>
          </a:prstGeom>
        </p:spPr>
      </p:pic>
    </p:spTree>
    <p:extLst>
      <p:ext uri="{BB962C8B-B14F-4D97-AF65-F5344CB8AC3E}">
        <p14:creationId xmlns:p14="http://schemas.microsoft.com/office/powerpoint/2010/main" val="9968098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7</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
        <p:nvSpPr>
          <p:cNvPr id="16" name="TextBox 15">
            <a:extLst>
              <a:ext uri="{FF2B5EF4-FFF2-40B4-BE49-F238E27FC236}">
                <a16:creationId xmlns:a16="http://schemas.microsoft.com/office/drawing/2014/main" id="{8FA08EE9-A1C8-13B0-D6B0-E8AD7454C69E}"/>
              </a:ext>
            </a:extLst>
          </p:cNvPr>
          <p:cNvSpPr txBox="1"/>
          <p:nvPr/>
        </p:nvSpPr>
        <p:spPr>
          <a:xfrm>
            <a:off x="1474379" y="1846186"/>
            <a:ext cx="3960440" cy="707886"/>
          </a:xfrm>
          <a:prstGeom prst="rect">
            <a:avLst/>
          </a:prstGeom>
          <a:solidFill>
            <a:srgbClr val="F0D0D5"/>
          </a:solidFill>
        </p:spPr>
        <p:txBody>
          <a:bodyPr wrap="square" rtlCol="0">
            <a:spAutoFit/>
          </a:bodyPr>
          <a:lstStyle/>
          <a:p>
            <a:pPr algn="ctr"/>
            <a:r>
              <a:rPr lang="en-US" sz="2000" dirty="0"/>
              <a:t>A map between color names and RGB values? </a:t>
            </a:r>
            <a:endParaRPr lang="en-CH" sz="2000" dirty="0"/>
          </a:p>
        </p:txBody>
      </p:sp>
      <p:pic>
        <p:nvPicPr>
          <p:cNvPr id="3" name="Picture 2" descr="PANTONE® USA | Pantone Color of the Year 2022 / Palette Exploration">
            <a:extLst>
              <a:ext uri="{FF2B5EF4-FFF2-40B4-BE49-F238E27FC236}">
                <a16:creationId xmlns:a16="http://schemas.microsoft.com/office/drawing/2014/main" id="{F0C06A53-B43D-6C0F-5313-2B2161A9C1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1464" y="2820799"/>
            <a:ext cx="4366270" cy="2943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656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8</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
        <p:nvSpPr>
          <p:cNvPr id="16" name="TextBox 15">
            <a:extLst>
              <a:ext uri="{FF2B5EF4-FFF2-40B4-BE49-F238E27FC236}">
                <a16:creationId xmlns:a16="http://schemas.microsoft.com/office/drawing/2014/main" id="{8FA08EE9-A1C8-13B0-D6B0-E8AD7454C69E}"/>
              </a:ext>
            </a:extLst>
          </p:cNvPr>
          <p:cNvSpPr txBox="1"/>
          <p:nvPr/>
        </p:nvSpPr>
        <p:spPr>
          <a:xfrm>
            <a:off x="1474379" y="1846186"/>
            <a:ext cx="3960440" cy="707886"/>
          </a:xfrm>
          <a:prstGeom prst="rect">
            <a:avLst/>
          </a:prstGeom>
          <a:solidFill>
            <a:srgbClr val="F0D0D5"/>
          </a:solidFill>
        </p:spPr>
        <p:txBody>
          <a:bodyPr wrap="square" rtlCol="0">
            <a:spAutoFit/>
          </a:bodyPr>
          <a:lstStyle/>
          <a:p>
            <a:pPr algn="ctr"/>
            <a:r>
              <a:rPr lang="en-US" sz="2000" dirty="0"/>
              <a:t>A map between color names and RGB values? </a:t>
            </a:r>
            <a:endParaRPr lang="en-CH" sz="2000" dirty="0"/>
          </a:p>
        </p:txBody>
      </p:sp>
      <p:sp>
        <p:nvSpPr>
          <p:cNvPr id="20" name="TextBox 19">
            <a:extLst>
              <a:ext uri="{FF2B5EF4-FFF2-40B4-BE49-F238E27FC236}">
                <a16:creationId xmlns:a16="http://schemas.microsoft.com/office/drawing/2014/main" id="{CD933E50-6498-7AF2-901E-B9DFAACAAF4F}"/>
              </a:ext>
            </a:extLst>
          </p:cNvPr>
          <p:cNvSpPr txBox="1"/>
          <p:nvPr/>
        </p:nvSpPr>
        <p:spPr>
          <a:xfrm>
            <a:off x="7376450" y="1828691"/>
            <a:ext cx="2529222" cy="400110"/>
          </a:xfrm>
          <a:prstGeom prst="rect">
            <a:avLst/>
          </a:prstGeom>
          <a:solidFill>
            <a:schemeClr val="accent6">
              <a:lumMod val="20000"/>
              <a:lumOff val="80000"/>
            </a:schemeClr>
          </a:solidFill>
        </p:spPr>
        <p:txBody>
          <a:bodyPr wrap="square">
            <a:spAutoFit/>
          </a:bodyPr>
          <a:lstStyle/>
          <a:p>
            <a:pPr algn="ctr"/>
            <a:r>
              <a:rPr lang="en-US" sz="2000" dirty="0"/>
              <a:t>Dictionary</a:t>
            </a:r>
            <a:endParaRPr lang="en-CH" sz="1400" dirty="0"/>
          </a:p>
        </p:txBody>
      </p:sp>
      <p:pic>
        <p:nvPicPr>
          <p:cNvPr id="3" name="Picture 2" descr="PANTONE® USA | Pantone Color of the Year 2022 / Palette Exploration">
            <a:extLst>
              <a:ext uri="{FF2B5EF4-FFF2-40B4-BE49-F238E27FC236}">
                <a16:creationId xmlns:a16="http://schemas.microsoft.com/office/drawing/2014/main" id="{F0C06A53-B43D-6C0F-5313-2B2161A9C1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1464" y="2820799"/>
            <a:ext cx="4366270" cy="294355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6218BC3-3334-B4E5-E3FF-78034A0812B5}"/>
              </a:ext>
            </a:extLst>
          </p:cNvPr>
          <p:cNvSpPr txBox="1"/>
          <p:nvPr/>
        </p:nvSpPr>
        <p:spPr>
          <a:xfrm>
            <a:off x="6583661" y="2820799"/>
            <a:ext cx="4114800" cy="2031325"/>
          </a:xfrm>
          <a:prstGeom prst="rect">
            <a:avLst/>
          </a:prstGeom>
          <a:noFill/>
        </p:spPr>
        <p:txBody>
          <a:bodyPr wrap="square">
            <a:spAutoFit/>
          </a:bodyPr>
          <a:lstStyle/>
          <a:p>
            <a:r>
              <a:rPr lang="en-US" noProof="1">
                <a:latin typeface="Consolas" panose="020B0609020204030204" pitchFamily="49" charset="0"/>
                <a:cs typeface="Consolas" panose="020B0609020204030204" pitchFamily="49" charset="0"/>
              </a:rPr>
              <a:t>colors_hex = {</a:t>
            </a:r>
            <a:br>
              <a:rPr lang="en-US" noProof="1">
                <a:latin typeface="Consolas" panose="020B0609020204030204" pitchFamily="49" charset="0"/>
                <a:cs typeface="Consolas" panose="020B0609020204030204" pitchFamily="49" charset="0"/>
              </a:rPr>
            </a:br>
            <a:r>
              <a:rPr lang="en-US" noProof="1">
                <a:latin typeface="Consolas" panose="020B0609020204030204" pitchFamily="49" charset="0"/>
                <a:cs typeface="Consolas" panose="020B0609020204030204" pitchFamily="49" charset="0"/>
              </a:rPr>
              <a:t>   "tawny orange": "#CD5700", </a:t>
            </a:r>
          </a:p>
          <a:p>
            <a:r>
              <a:rPr lang="en-US" noProof="1">
                <a:latin typeface="Consolas" panose="020B0609020204030204" pitchFamily="49" charset="0"/>
                <a:cs typeface="Consolas" panose="020B0609020204030204" pitchFamily="49" charset="0"/>
              </a:rPr>
              <a:t>   "very peri": "#6667AB", </a:t>
            </a:r>
          </a:p>
          <a:p>
            <a:r>
              <a:rPr lang="en-US" noProof="1">
                <a:latin typeface="Consolas" panose="020B0609020204030204" pitchFamily="49" charset="0"/>
                <a:cs typeface="Consolas" panose="020B0609020204030204" pitchFamily="49" charset="0"/>
              </a:rPr>
              <a:t>   "iced coffee": "#C5A582”,</a:t>
            </a:r>
          </a:p>
          <a:p>
            <a:r>
              <a:rPr lang="en-US" noProof="1">
                <a:latin typeface="Consolas" panose="020B0609020204030204" pitchFamily="49" charset="0"/>
                <a:cs typeface="Consolas" panose="020B0609020204030204" pitchFamily="49" charset="0"/>
              </a:rPr>
              <a:t>   "pink flambé": "#DC4C8B”,</a:t>
            </a:r>
          </a:p>
          <a:p>
            <a:r>
              <a:rPr lang="en-US" noProof="1">
                <a:latin typeface="Consolas" panose="020B0609020204030204" pitchFamily="49" charset="0"/>
                <a:cs typeface="Consolas" panose="020B0609020204030204" pitchFamily="49" charset="0"/>
              </a:rPr>
              <a:t>   # …</a:t>
            </a:r>
          </a:p>
          <a:p>
            <a:r>
              <a:rPr lang="en-US" noProof="1">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647409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FBD88-A407-BCCE-86D5-035B157D4265}"/>
              </a:ext>
            </a:extLst>
          </p:cNvPr>
          <p:cNvSpPr/>
          <p:nvPr/>
        </p:nvSpPr>
        <p:spPr>
          <a:xfrm>
            <a:off x="11052383" y="205950"/>
            <a:ext cx="827981" cy="702769"/>
          </a:xfrm>
          <a:prstGeom prst="rect">
            <a:avLst/>
          </a:prstGeom>
          <a:solidFill>
            <a:schemeClr val="accent6">
              <a:lumMod val="40000"/>
              <a:lumOff val="6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latin typeface="Courier New" panose="02070309020205020404" pitchFamily="49" charset="0"/>
              <a:cs typeface="Courier New" panose="02070309020205020404" pitchFamily="49" charset="0"/>
            </a:endParaRPr>
          </a:p>
        </p:txBody>
      </p:sp>
      <p:sp>
        <p:nvSpPr>
          <p:cNvPr id="17" name="Title 3">
            <a:extLst>
              <a:ext uri="{FF2B5EF4-FFF2-40B4-BE49-F238E27FC236}">
                <a16:creationId xmlns:a16="http://schemas.microsoft.com/office/drawing/2014/main" id="{0082FB03-B5BF-D4F7-5592-04D6D43828A1}"/>
              </a:ext>
            </a:extLst>
          </p:cNvPr>
          <p:cNvSpPr>
            <a:spLocks noGrp="1"/>
          </p:cNvSpPr>
          <p:nvPr>
            <p:ph type="title"/>
          </p:nvPr>
        </p:nvSpPr>
        <p:spPr/>
        <p:txBody>
          <a:bodyPr>
            <a:normAutofit fontScale="90000"/>
          </a:bodyPr>
          <a:lstStyle/>
          <a:p>
            <a:r>
              <a:rPr lang="en-US" b="1" dirty="0"/>
              <a:t>Hands-on</a:t>
            </a:r>
            <a:br>
              <a:rPr lang="en-US" b="1" dirty="0"/>
            </a:br>
            <a:r>
              <a:rPr lang="en-US" sz="3600" dirty="0"/>
              <a:t>What data structure would you use to represent…</a:t>
            </a:r>
            <a:endParaRPr lang="en-CH" sz="3600" dirty="0"/>
          </a:p>
        </p:txBody>
      </p:sp>
      <p:sp>
        <p:nvSpPr>
          <p:cNvPr id="4" name="Date Placeholder 3">
            <a:extLst>
              <a:ext uri="{FF2B5EF4-FFF2-40B4-BE49-F238E27FC236}">
                <a16:creationId xmlns:a16="http://schemas.microsoft.com/office/drawing/2014/main" id="{E8C84DEF-DCEF-7DAB-2DDF-ACBFCD4688D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C3C5D9D-450C-CD41-DC4B-A75684895E7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F61D35E-DD39-AE70-A8D5-44192757D511}"/>
              </a:ext>
            </a:extLst>
          </p:cNvPr>
          <p:cNvSpPr>
            <a:spLocks noGrp="1"/>
          </p:cNvSpPr>
          <p:nvPr>
            <p:ph type="sldNum" sz="quarter" idx="12"/>
          </p:nvPr>
        </p:nvSpPr>
        <p:spPr/>
        <p:txBody>
          <a:bodyPr/>
          <a:lstStyle/>
          <a:p>
            <a:fld id="{EF79ADEA-B933-47CC-A4E9-04E6298B917C}" type="slidenum">
              <a:rPr lang="en-US" smtClean="0"/>
              <a:pPr/>
              <a:t>9</a:t>
            </a:fld>
            <a:endParaRPr lang="en-US"/>
          </a:p>
        </p:txBody>
      </p:sp>
      <p:pic>
        <p:nvPicPr>
          <p:cNvPr id="11" name="Graphic 10">
            <a:extLst>
              <a:ext uri="{FF2B5EF4-FFF2-40B4-BE49-F238E27FC236}">
                <a16:creationId xmlns:a16="http://schemas.microsoft.com/office/drawing/2014/main" id="{4100A633-F8F2-E59B-7BE8-C5F21118AEF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119144" y="279550"/>
            <a:ext cx="694459" cy="555568"/>
          </a:xfrm>
          <a:prstGeom prst="rect">
            <a:avLst/>
          </a:prstGeom>
        </p:spPr>
      </p:pic>
      <p:sp>
        <p:nvSpPr>
          <p:cNvPr id="26" name="TextBox 25">
            <a:extLst>
              <a:ext uri="{FF2B5EF4-FFF2-40B4-BE49-F238E27FC236}">
                <a16:creationId xmlns:a16="http://schemas.microsoft.com/office/drawing/2014/main" id="{171D3103-EDD5-BFED-1F53-7E642923253A}"/>
              </a:ext>
            </a:extLst>
          </p:cNvPr>
          <p:cNvSpPr txBox="1"/>
          <p:nvPr/>
        </p:nvSpPr>
        <p:spPr>
          <a:xfrm>
            <a:off x="1585111" y="1886436"/>
            <a:ext cx="3681662" cy="400110"/>
          </a:xfrm>
          <a:prstGeom prst="rect">
            <a:avLst/>
          </a:prstGeom>
          <a:solidFill>
            <a:srgbClr val="F0D0D5"/>
          </a:solidFill>
        </p:spPr>
        <p:txBody>
          <a:bodyPr wrap="square" rtlCol="0">
            <a:spAutoFit/>
          </a:bodyPr>
          <a:lstStyle/>
          <a:p>
            <a:pPr algn="ctr"/>
            <a:r>
              <a:rPr lang="en-US" sz="2000" dirty="0"/>
              <a:t>Phone book entries?</a:t>
            </a:r>
            <a:endParaRPr lang="en-CH" sz="2000" dirty="0"/>
          </a:p>
        </p:txBody>
      </p:sp>
      <p:pic>
        <p:nvPicPr>
          <p:cNvPr id="27" name="Picture 2" descr="Local US telephone directory - Fonts In Use">
            <a:extLst>
              <a:ext uri="{FF2B5EF4-FFF2-40B4-BE49-F238E27FC236}">
                <a16:creationId xmlns:a16="http://schemas.microsoft.com/office/drawing/2014/main" id="{D5123390-ACB2-9891-CFF1-F217D2A0F58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523" t="44928" r="34134" b="27385"/>
          <a:stretch/>
        </p:blipFill>
        <p:spPr bwMode="auto">
          <a:xfrm>
            <a:off x="983432" y="2708920"/>
            <a:ext cx="4885020" cy="152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0534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103127</TotalTime>
  <Words>2049</Words>
  <Application>Microsoft Macintosh PowerPoint</Application>
  <PresentationFormat>Widescreen</PresentationFormat>
  <Paragraphs>389</Paragraphs>
  <Slides>32</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Arial</vt:lpstr>
      <vt:lpstr>Calibri</vt:lpstr>
      <vt:lpstr>Calibri Light</vt:lpstr>
      <vt:lpstr>Consolas</vt:lpstr>
      <vt:lpstr>Courier New</vt:lpstr>
      <vt:lpstr>Helvetica Neue</vt:lpstr>
      <vt:lpstr>Wingdings</vt:lpstr>
      <vt:lpstr>Office Theme</vt:lpstr>
      <vt:lpstr>PowerPoint Presentation</vt:lpstr>
      <vt:lpstr>Things one thinks about when thinking about data</vt:lpstr>
      <vt:lpstr>Things one thinks about when thinking about data</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Hands-on What data structure would you use to represent…</vt:lpstr>
      <vt:lpstr>You develop your code on a small data set, how is it going to scale to the complete data set? </vt:lpstr>
      <vt:lpstr>How performance scales: big-O</vt:lpstr>
      <vt:lpstr>Hands-on: Operations on lists</vt:lpstr>
      <vt:lpstr>Hands-on: Operations on lists</vt:lpstr>
      <vt:lpstr>Example: Find common words</vt:lpstr>
      <vt:lpstr>Implementation with two for-loops</vt:lpstr>
      <vt:lpstr>Implementation with two for-loops</vt:lpstr>
      <vt:lpstr>Implementation with sorted lists</vt:lpstr>
      <vt:lpstr>Implementation with sorted lists</vt:lpstr>
      <vt:lpstr>Implementation with sets</vt:lpstr>
      <vt:lpstr>Implementation with sets</vt:lpstr>
      <vt:lpstr>Basic reference sheet about Python data structures </vt:lpstr>
      <vt:lpstr>Hands-on </vt:lpstr>
      <vt:lpstr>How does rewriting in C change the performance? (rewriting in C, parallelization; same algorithm)</vt:lpstr>
      <vt:lpstr>How does rewriting in C change the performance? (rewriting in C, parallelization; same algorithm)</vt:lpstr>
      <vt:lpstr>How does rewriting in C change the performance? (rewriting in C, parallelization; same algorithm)</vt:lpstr>
      <vt:lpstr>How does rewriting in C change the performance? (rewriting in C, parallelization; same algorithm)</vt:lpstr>
      <vt:lpstr>COMING UP NEXT:  NumPy and the array data structure</vt:lpstr>
      <vt:lpstr>PowerPoint Presentation</vt:lpstr>
      <vt:lpstr>Some data structures</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1632</cp:revision>
  <cp:lastPrinted>2017-08-28T05:46:03Z</cp:lastPrinted>
  <dcterms:created xsi:type="dcterms:W3CDTF">2010-10-01T16:09:12Z</dcterms:created>
  <dcterms:modified xsi:type="dcterms:W3CDTF">2025-06-30T04:29:46Z</dcterms:modified>
</cp:coreProperties>
</file>

<file path=docProps/thumbnail.jpeg>
</file>